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99" r:id="rId1"/>
  </p:sldMasterIdLst>
  <p:notesMasterIdLst>
    <p:notesMasterId r:id="rId13"/>
  </p:notesMasterIdLst>
  <p:handoutMasterIdLst>
    <p:handoutMasterId r:id="rId14"/>
  </p:handoutMasterIdLst>
  <p:sldIdLst>
    <p:sldId id="256" r:id="rId2"/>
    <p:sldId id="258" r:id="rId3"/>
    <p:sldId id="273" r:id="rId4"/>
    <p:sldId id="260" r:id="rId5"/>
    <p:sldId id="261" r:id="rId6"/>
    <p:sldId id="268" r:id="rId7"/>
    <p:sldId id="269" r:id="rId8"/>
    <p:sldId id="267" r:id="rId9"/>
    <p:sldId id="270" r:id="rId10"/>
    <p:sldId id="271" r:id="rId11"/>
    <p:sldId id="272" r:id="rId12"/>
  </p:sldIdLst>
  <p:sldSz cx="9144000" cy="6858000" type="screen4x3"/>
  <p:notesSz cx="7023100" cy="93091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32">
          <p15:clr>
            <a:srgbClr val="A4A3A4"/>
          </p15:clr>
        </p15:guide>
        <p15:guide id="2" pos="221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Gonzalez,Gail (DFPS)" initials="GG" lastIdx="2" clrIdx="0"/>
  <p:cmAuthor id="1" name="KROMREEH" initials="K" lastIdx="12" clrIdx="1"/>
  <p:cmAuthor id="2" name="Burstain,Jane (DFPS)" initials="B(" lastIdx="7" clrIdx="2"/>
  <p:cmAuthor id="3" name="Barton,Annick (DFPS)" initials="AB" lastIdx="2" clrIdx="3"/>
  <p:cmAuthor id="4" name="Strauser,Ann K. (DFPS)" initials="AKS" lastIdx="1" clrIdx="4"/>
  <p:cmAuthor id="5" name="Marshall,Anna L (DFPS)" initials="AnnaM" lastIdx="2" clrIdx="5"/>
  <p:cmAuthor id="6" name="Melissa Rosser" initials="MR" lastIdx="1" clrIdx="6"/>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07D1E"/>
    <a:srgbClr val="AE424A"/>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126" autoAdjust="0"/>
    <p:restoredTop sz="84965" autoAdjust="0"/>
  </p:normalViewPr>
  <p:slideViewPr>
    <p:cSldViewPr>
      <p:cViewPr>
        <p:scale>
          <a:sx n="66" d="100"/>
          <a:sy n="66" d="100"/>
        </p:scale>
        <p:origin x="48" y="3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10" d="100"/>
        <a:sy n="110" d="100"/>
      </p:scale>
      <p:origin x="0" y="3576"/>
    </p:cViewPr>
  </p:sorterViewPr>
  <p:notesViewPr>
    <p:cSldViewPr showGuides="1">
      <p:cViewPr varScale="1">
        <p:scale>
          <a:sx n="87" d="100"/>
          <a:sy n="87" d="100"/>
        </p:scale>
        <p:origin x="3798" y="90"/>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43238" cy="465138"/>
          </a:xfrm>
          <a:prstGeom prst="rect">
            <a:avLst/>
          </a:prstGeom>
        </p:spPr>
        <p:txBody>
          <a:bodyPr vert="horz" lIns="91429" tIns="45714" rIns="91429" bIns="45714" rtlCol="0"/>
          <a:lstStyle>
            <a:lvl1pPr algn="l">
              <a:defRPr sz="1200"/>
            </a:lvl1pPr>
          </a:lstStyle>
          <a:p>
            <a:endParaRPr lang="en-US" dirty="0"/>
          </a:p>
        </p:txBody>
      </p:sp>
      <p:sp>
        <p:nvSpPr>
          <p:cNvPr id="3" name="Date Placeholder 2"/>
          <p:cNvSpPr>
            <a:spLocks noGrp="1"/>
          </p:cNvSpPr>
          <p:nvPr>
            <p:ph type="dt" sz="quarter" idx="1"/>
          </p:nvPr>
        </p:nvSpPr>
        <p:spPr>
          <a:xfrm>
            <a:off x="3978276" y="0"/>
            <a:ext cx="3043238" cy="465138"/>
          </a:xfrm>
          <a:prstGeom prst="rect">
            <a:avLst/>
          </a:prstGeom>
        </p:spPr>
        <p:txBody>
          <a:bodyPr vert="horz" lIns="91429" tIns="45714" rIns="91429" bIns="45714" rtlCol="0"/>
          <a:lstStyle>
            <a:lvl1pPr algn="r">
              <a:defRPr sz="1200"/>
            </a:lvl1pPr>
          </a:lstStyle>
          <a:p>
            <a:fld id="{1C947522-5B4C-4402-9073-35A9DBC140C2}" type="datetimeFigureOut">
              <a:rPr lang="en-US" smtClean="0"/>
              <a:t>9/27/2019</a:t>
            </a:fld>
            <a:endParaRPr lang="en-US" dirty="0"/>
          </a:p>
        </p:txBody>
      </p:sp>
      <p:sp>
        <p:nvSpPr>
          <p:cNvPr id="4" name="Footer Placeholder 3"/>
          <p:cNvSpPr>
            <a:spLocks noGrp="1"/>
          </p:cNvSpPr>
          <p:nvPr>
            <p:ph type="ftr" sz="quarter" idx="2"/>
          </p:nvPr>
        </p:nvSpPr>
        <p:spPr>
          <a:xfrm>
            <a:off x="1" y="8842375"/>
            <a:ext cx="3043238" cy="465138"/>
          </a:xfrm>
          <a:prstGeom prst="rect">
            <a:avLst/>
          </a:prstGeom>
        </p:spPr>
        <p:txBody>
          <a:bodyPr vert="horz" lIns="91429" tIns="45714" rIns="91429" bIns="45714"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8276" y="8842375"/>
            <a:ext cx="3043238" cy="465138"/>
          </a:xfrm>
          <a:prstGeom prst="rect">
            <a:avLst/>
          </a:prstGeom>
        </p:spPr>
        <p:txBody>
          <a:bodyPr vert="horz" lIns="91429" tIns="45714" rIns="91429" bIns="45714" rtlCol="0" anchor="b"/>
          <a:lstStyle>
            <a:lvl1pPr algn="r">
              <a:defRPr sz="1200"/>
            </a:lvl1pPr>
          </a:lstStyle>
          <a:p>
            <a:fld id="{AF412D5A-AED7-4353-ACF7-E87462D5AE69}" type="slidenum">
              <a:rPr lang="en-US" smtClean="0"/>
              <a:t>‹#›</a:t>
            </a:fld>
            <a:endParaRPr lang="en-US" dirty="0"/>
          </a:p>
        </p:txBody>
      </p:sp>
    </p:spTree>
    <p:extLst>
      <p:ext uri="{BB962C8B-B14F-4D97-AF65-F5344CB8AC3E}">
        <p14:creationId xmlns:p14="http://schemas.microsoft.com/office/powerpoint/2010/main" val="20978872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1"/>
            <a:ext cx="3043979" cy="465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305" tIns="46654" rIns="93305" bIns="46654" numCol="1" anchor="t" anchorCtr="0" compatLnSpc="1">
            <a:prstTxWarp prst="textNoShape">
              <a:avLst/>
            </a:prstTxWarp>
          </a:bodyPr>
          <a:lstStyle>
            <a:lvl1pPr defTabSz="933148">
              <a:defRPr sz="1200"/>
            </a:lvl1pPr>
          </a:lstStyle>
          <a:p>
            <a:endParaRPr lang="en-US" dirty="0"/>
          </a:p>
        </p:txBody>
      </p:sp>
      <p:sp>
        <p:nvSpPr>
          <p:cNvPr id="4099" name="Rectangle 3"/>
          <p:cNvSpPr>
            <a:spLocks noGrp="1" noChangeArrowheads="1"/>
          </p:cNvSpPr>
          <p:nvPr>
            <p:ph type="dt" idx="1"/>
          </p:nvPr>
        </p:nvSpPr>
        <p:spPr bwMode="auto">
          <a:xfrm>
            <a:off x="3977531" y="1"/>
            <a:ext cx="3043979" cy="465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305" tIns="46654" rIns="93305" bIns="46654" numCol="1" anchor="t" anchorCtr="0" compatLnSpc="1">
            <a:prstTxWarp prst="textNoShape">
              <a:avLst/>
            </a:prstTxWarp>
          </a:bodyPr>
          <a:lstStyle>
            <a:lvl1pPr algn="r" defTabSz="933148">
              <a:defRPr sz="1200"/>
            </a:lvl1pPr>
          </a:lstStyle>
          <a:p>
            <a:endParaRPr lang="en-US" dirty="0"/>
          </a:p>
        </p:txBody>
      </p:sp>
      <p:sp>
        <p:nvSpPr>
          <p:cNvPr id="4100" name="Rectangle 4"/>
          <p:cNvSpPr>
            <a:spLocks noGrp="1" noRot="1" noChangeAspect="1" noChangeArrowheads="1" noTextEdit="1"/>
          </p:cNvSpPr>
          <p:nvPr>
            <p:ph type="sldImg" idx="2"/>
          </p:nvPr>
        </p:nvSpPr>
        <p:spPr bwMode="auto">
          <a:xfrm>
            <a:off x="1184275" y="698500"/>
            <a:ext cx="4654550" cy="3490913"/>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702947" y="4422459"/>
            <a:ext cx="5617208" cy="4188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305" tIns="46654" rIns="93305" bIns="46654"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102" name="Rectangle 6"/>
          <p:cNvSpPr>
            <a:spLocks noGrp="1" noChangeArrowheads="1"/>
          </p:cNvSpPr>
          <p:nvPr>
            <p:ph type="ftr" sz="quarter" idx="4"/>
          </p:nvPr>
        </p:nvSpPr>
        <p:spPr bwMode="auto">
          <a:xfrm>
            <a:off x="1" y="8841739"/>
            <a:ext cx="3043979" cy="465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305" tIns="46654" rIns="93305" bIns="46654" numCol="1" anchor="b" anchorCtr="0" compatLnSpc="1">
            <a:prstTxWarp prst="textNoShape">
              <a:avLst/>
            </a:prstTxWarp>
          </a:bodyPr>
          <a:lstStyle>
            <a:lvl1pPr defTabSz="933148">
              <a:defRPr sz="1200"/>
            </a:lvl1pPr>
          </a:lstStyle>
          <a:p>
            <a:endParaRPr lang="en-US" dirty="0"/>
          </a:p>
        </p:txBody>
      </p:sp>
      <p:sp>
        <p:nvSpPr>
          <p:cNvPr id="4103" name="Rectangle 7"/>
          <p:cNvSpPr>
            <a:spLocks noGrp="1" noChangeArrowheads="1"/>
          </p:cNvSpPr>
          <p:nvPr>
            <p:ph type="sldNum" sz="quarter" idx="5"/>
          </p:nvPr>
        </p:nvSpPr>
        <p:spPr bwMode="auto">
          <a:xfrm>
            <a:off x="3977531" y="8841739"/>
            <a:ext cx="3043979" cy="465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305" tIns="46654" rIns="93305" bIns="46654" numCol="1" anchor="b" anchorCtr="0" compatLnSpc="1">
            <a:prstTxWarp prst="textNoShape">
              <a:avLst/>
            </a:prstTxWarp>
          </a:bodyPr>
          <a:lstStyle>
            <a:lvl1pPr algn="r" defTabSz="933148">
              <a:defRPr sz="1200"/>
            </a:lvl1pPr>
          </a:lstStyle>
          <a:p>
            <a:fld id="{66679588-CCB7-4567-86C3-77DF0A2E2269}" type="slidenum">
              <a:rPr lang="en-US"/>
              <a:pPr/>
              <a:t>‹#›</a:t>
            </a:fld>
            <a:endParaRPr lang="en-US" dirty="0"/>
          </a:p>
        </p:txBody>
      </p:sp>
    </p:spTree>
    <p:extLst>
      <p:ext uri="{BB962C8B-B14F-4D97-AF65-F5344CB8AC3E}">
        <p14:creationId xmlns:p14="http://schemas.microsoft.com/office/powerpoint/2010/main" val="238777557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6679588-CCB7-4567-86C3-77DF0A2E2269}" type="slidenum">
              <a:rPr lang="en-US" smtClean="0"/>
              <a:pPr/>
              <a:t>3</a:t>
            </a:fld>
            <a:endParaRPr lang="en-US" dirty="0"/>
          </a:p>
        </p:txBody>
      </p:sp>
    </p:spTree>
    <p:extLst>
      <p:ext uri="{BB962C8B-B14F-4D97-AF65-F5344CB8AC3E}">
        <p14:creationId xmlns:p14="http://schemas.microsoft.com/office/powerpoint/2010/main" val="37420368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c6f8badac_0_2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 name="Google Shape;126;gc6f8badac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5878514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5" name="Group 24"/>
          <p:cNvGrpSpPr/>
          <p:nvPr/>
        </p:nvGrpSpPr>
        <p:grpSpPr>
          <a:xfrm>
            <a:off x="203200" y="0"/>
            <a:ext cx="3778250" cy="6858001"/>
            <a:chOff x="203200" y="0"/>
            <a:chExt cx="3778250" cy="6858001"/>
          </a:xfrm>
        </p:grpSpPr>
        <p:sp>
          <p:nvSpPr>
            <p:cNvPr id="14" name="Freeform 6"/>
            <p:cNvSpPr/>
            <p:nvPr/>
          </p:nvSpPr>
          <p:spPr bwMode="auto">
            <a:xfrm>
              <a:off x="641350" y="0"/>
              <a:ext cx="1365250" cy="3971925"/>
            </a:xfrm>
            <a:custGeom>
              <a:avLst/>
              <a:gdLst/>
              <a:ahLst/>
              <a:cxnLst/>
              <a:rect l="0" t="0" r="r" b="b"/>
              <a:pathLst>
                <a:path w="860" h="2502">
                  <a:moveTo>
                    <a:pt x="0" y="2445"/>
                  </a:moveTo>
                  <a:lnTo>
                    <a:pt x="228" y="2502"/>
                  </a:lnTo>
                  <a:lnTo>
                    <a:pt x="860" y="0"/>
                  </a:lnTo>
                  <a:lnTo>
                    <a:pt x="620" y="0"/>
                  </a:lnTo>
                  <a:lnTo>
                    <a:pt x="0" y="2445"/>
                  </a:lnTo>
                  <a:close/>
                </a:path>
              </a:pathLst>
            </a:custGeom>
            <a:solidFill>
              <a:schemeClr val="accent1"/>
            </a:solidFill>
            <a:ln>
              <a:noFill/>
            </a:ln>
          </p:spPr>
        </p:sp>
        <p:sp>
          <p:nvSpPr>
            <p:cNvPr id="15" name="Freeform 7"/>
            <p:cNvSpPr/>
            <p:nvPr/>
          </p:nvSpPr>
          <p:spPr bwMode="auto">
            <a:xfrm>
              <a:off x="203200" y="0"/>
              <a:ext cx="1336675" cy="3862388"/>
            </a:xfrm>
            <a:custGeom>
              <a:avLst/>
              <a:gdLst/>
              <a:ahLst/>
              <a:cxnLst/>
              <a:rect l="0" t="0" r="r" b="b"/>
              <a:pathLst>
                <a:path w="842" h="2433">
                  <a:moveTo>
                    <a:pt x="842" y="0"/>
                  </a:moveTo>
                  <a:lnTo>
                    <a:pt x="602" y="0"/>
                  </a:lnTo>
                  <a:lnTo>
                    <a:pt x="0" y="2376"/>
                  </a:lnTo>
                  <a:lnTo>
                    <a:pt x="228" y="2433"/>
                  </a:lnTo>
                  <a:lnTo>
                    <a:pt x="842" y="0"/>
                  </a:lnTo>
                  <a:close/>
                </a:path>
              </a:pathLst>
            </a:custGeom>
            <a:solidFill>
              <a:schemeClr val="tx1">
                <a:lumMod val="65000"/>
                <a:lumOff val="35000"/>
              </a:schemeClr>
            </a:solidFill>
            <a:ln>
              <a:noFill/>
            </a:ln>
          </p:spPr>
        </p:sp>
        <p:sp>
          <p:nvSpPr>
            <p:cNvPr id="16" name="Freeform 8"/>
            <p:cNvSpPr/>
            <p:nvPr/>
          </p:nvSpPr>
          <p:spPr bwMode="auto">
            <a:xfrm>
              <a:off x="207963" y="3776663"/>
              <a:ext cx="1936750" cy="3081338"/>
            </a:xfrm>
            <a:custGeom>
              <a:avLst/>
              <a:gdLst/>
              <a:ahLst/>
              <a:cxnLst/>
              <a:rect l="0" t="0" r="r" b="b"/>
              <a:pathLst>
                <a:path w="1220" h="1941">
                  <a:moveTo>
                    <a:pt x="0" y="0"/>
                  </a:moveTo>
                  <a:lnTo>
                    <a:pt x="1166" y="1941"/>
                  </a:lnTo>
                  <a:lnTo>
                    <a:pt x="1220" y="1941"/>
                  </a:lnTo>
                  <a:lnTo>
                    <a:pt x="0" y="0"/>
                  </a:lnTo>
                  <a:close/>
                </a:path>
              </a:pathLst>
            </a:custGeom>
            <a:solidFill>
              <a:schemeClr val="tx1">
                <a:lumMod val="85000"/>
                <a:lumOff val="15000"/>
              </a:schemeClr>
            </a:solidFill>
            <a:ln>
              <a:noFill/>
            </a:ln>
          </p:spPr>
        </p:sp>
        <p:sp>
          <p:nvSpPr>
            <p:cNvPr id="20" name="Freeform 9"/>
            <p:cNvSpPr/>
            <p:nvPr/>
          </p:nvSpPr>
          <p:spPr bwMode="auto">
            <a:xfrm>
              <a:off x="646113" y="3886200"/>
              <a:ext cx="2373313" cy="2971800"/>
            </a:xfrm>
            <a:custGeom>
              <a:avLst/>
              <a:gdLst/>
              <a:ahLst/>
              <a:cxnLst/>
              <a:rect l="0" t="0" r="r" b="b"/>
              <a:pathLst>
                <a:path w="1495" h="1872">
                  <a:moveTo>
                    <a:pt x="1495" y="1872"/>
                  </a:moveTo>
                  <a:lnTo>
                    <a:pt x="0" y="0"/>
                  </a:lnTo>
                  <a:lnTo>
                    <a:pt x="1442" y="1872"/>
                  </a:lnTo>
                  <a:lnTo>
                    <a:pt x="1495" y="1872"/>
                  </a:lnTo>
                  <a:close/>
                </a:path>
              </a:pathLst>
            </a:custGeom>
            <a:solidFill>
              <a:schemeClr val="accent1">
                <a:lumMod val="50000"/>
              </a:schemeClr>
            </a:solidFill>
            <a:ln>
              <a:noFill/>
            </a:ln>
          </p:spPr>
        </p:sp>
        <p:sp>
          <p:nvSpPr>
            <p:cNvPr id="21" name="Freeform 10"/>
            <p:cNvSpPr/>
            <p:nvPr/>
          </p:nvSpPr>
          <p:spPr bwMode="auto">
            <a:xfrm>
              <a:off x="641350" y="3881438"/>
              <a:ext cx="3340100" cy="2976563"/>
            </a:xfrm>
            <a:custGeom>
              <a:avLst/>
              <a:gdLst/>
              <a:ahLst/>
              <a:cxnLst/>
              <a:rect l="0" t="0" r="r" b="b"/>
              <a:pathLst>
                <a:path w="2104" h="1875">
                  <a:moveTo>
                    <a:pt x="0" y="0"/>
                  </a:moveTo>
                  <a:lnTo>
                    <a:pt x="3" y="3"/>
                  </a:lnTo>
                  <a:lnTo>
                    <a:pt x="1498" y="1875"/>
                  </a:lnTo>
                  <a:lnTo>
                    <a:pt x="2104" y="1875"/>
                  </a:lnTo>
                  <a:lnTo>
                    <a:pt x="228" y="57"/>
                  </a:lnTo>
                  <a:lnTo>
                    <a:pt x="0" y="0"/>
                  </a:lnTo>
                  <a:close/>
                </a:path>
              </a:pathLst>
            </a:custGeom>
            <a:solidFill>
              <a:schemeClr val="accent1">
                <a:lumMod val="75000"/>
              </a:schemeClr>
            </a:solidFill>
            <a:ln>
              <a:noFill/>
            </a:ln>
          </p:spPr>
        </p:sp>
        <p:sp>
          <p:nvSpPr>
            <p:cNvPr id="22" name="Freeform 11"/>
            <p:cNvSpPr/>
            <p:nvPr/>
          </p:nvSpPr>
          <p:spPr bwMode="auto">
            <a:xfrm>
              <a:off x="203200" y="3771900"/>
              <a:ext cx="2660650" cy="3086100"/>
            </a:xfrm>
            <a:custGeom>
              <a:avLst/>
              <a:gdLst/>
              <a:ahLst/>
              <a:cxnLst/>
              <a:rect l="0" t="0" r="r" b="b"/>
              <a:pathLst>
                <a:path w="1676" h="1944">
                  <a:moveTo>
                    <a:pt x="1676" y="1944"/>
                  </a:moveTo>
                  <a:lnTo>
                    <a:pt x="264" y="111"/>
                  </a:lnTo>
                  <a:lnTo>
                    <a:pt x="225" y="60"/>
                  </a:lnTo>
                  <a:lnTo>
                    <a:pt x="228" y="60"/>
                  </a:lnTo>
                  <a:lnTo>
                    <a:pt x="264" y="111"/>
                  </a:lnTo>
                  <a:lnTo>
                    <a:pt x="234" y="69"/>
                  </a:lnTo>
                  <a:lnTo>
                    <a:pt x="228" y="57"/>
                  </a:lnTo>
                  <a:lnTo>
                    <a:pt x="222" y="54"/>
                  </a:lnTo>
                  <a:lnTo>
                    <a:pt x="0" y="0"/>
                  </a:lnTo>
                  <a:lnTo>
                    <a:pt x="3" y="3"/>
                  </a:lnTo>
                  <a:lnTo>
                    <a:pt x="1223" y="1944"/>
                  </a:lnTo>
                  <a:lnTo>
                    <a:pt x="1676" y="1944"/>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1739673" y="914401"/>
            <a:ext cx="6947127" cy="3488266"/>
          </a:xfrm>
        </p:spPr>
        <p:txBody>
          <a:bodyPr anchor="b">
            <a:normAutofit/>
          </a:bodyPr>
          <a:lstStyle>
            <a:lvl1pPr algn="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924238" y="4402666"/>
            <a:ext cx="5762563" cy="1364531"/>
          </a:xfrm>
        </p:spPr>
        <p:txBody>
          <a:bodyPr anchor="t">
            <a:normAutofit/>
          </a:bodyPr>
          <a:lstStyle>
            <a:lvl1pPr marL="0" indent="0" algn="r">
              <a:buNone/>
              <a:defRPr sz="1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325773" y="6117336"/>
            <a:ext cx="857473" cy="365125"/>
          </a:xfrm>
        </p:spPr>
        <p:txBody>
          <a:bodyPr/>
          <a:lstStyle/>
          <a:p>
            <a:endParaRPr lang="en-US" dirty="0"/>
          </a:p>
        </p:txBody>
      </p:sp>
      <p:sp>
        <p:nvSpPr>
          <p:cNvPr id="5" name="Footer Placeholder 4"/>
          <p:cNvSpPr>
            <a:spLocks noGrp="1"/>
          </p:cNvSpPr>
          <p:nvPr>
            <p:ph type="ftr" sz="quarter" idx="11"/>
          </p:nvPr>
        </p:nvSpPr>
        <p:spPr>
          <a:xfrm>
            <a:off x="3623733" y="6117336"/>
            <a:ext cx="3609438" cy="365125"/>
          </a:xfrm>
        </p:spPr>
        <p:txBody>
          <a:bodyPr/>
          <a:lstStyle/>
          <a:p>
            <a:endParaRPr lang="en-US" dirty="0"/>
          </a:p>
        </p:txBody>
      </p:sp>
      <p:sp>
        <p:nvSpPr>
          <p:cNvPr id="6" name="Slide Number Placeholder 5"/>
          <p:cNvSpPr>
            <a:spLocks noGrp="1"/>
          </p:cNvSpPr>
          <p:nvPr>
            <p:ph type="sldNum" sz="quarter" idx="12"/>
          </p:nvPr>
        </p:nvSpPr>
        <p:spPr>
          <a:xfrm>
            <a:off x="8275320" y="6117336"/>
            <a:ext cx="411480" cy="365125"/>
          </a:xfrm>
        </p:spPr>
        <p:txBody>
          <a:bodyPr/>
          <a:lstStyle/>
          <a:p>
            <a:fld id="{6FE4C524-1224-4A94-AB1C-FD5F631B3A0D}" type="slidenum">
              <a:rPr lang="en-US" smtClean="0"/>
              <a:pPr/>
              <a:t>‹#›</a:t>
            </a:fld>
            <a:endParaRPr lang="en-US" dirty="0"/>
          </a:p>
        </p:txBody>
      </p:sp>
      <p:sp>
        <p:nvSpPr>
          <p:cNvPr id="23" name="Freeform 12"/>
          <p:cNvSpPr/>
          <p:nvPr/>
        </p:nvSpPr>
        <p:spPr bwMode="auto">
          <a:xfrm>
            <a:off x="203200" y="3771900"/>
            <a:ext cx="361950" cy="90488"/>
          </a:xfrm>
          <a:custGeom>
            <a:avLst/>
            <a:gdLst/>
            <a:ahLst/>
            <a:cxnLst/>
            <a:rect l="0" t="0" r="r" b="b"/>
            <a:pathLst>
              <a:path w="228" h="57">
                <a:moveTo>
                  <a:pt x="228" y="57"/>
                </a:moveTo>
                <a:lnTo>
                  <a:pt x="0" y="0"/>
                </a:lnTo>
                <a:lnTo>
                  <a:pt x="222" y="54"/>
                </a:lnTo>
                <a:lnTo>
                  <a:pt x="228" y="57"/>
                </a:lnTo>
                <a:close/>
              </a:path>
            </a:pathLst>
          </a:custGeom>
          <a:solidFill>
            <a:srgbClr val="29ABE2"/>
          </a:solid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13"/>
          <p:cNvSpPr/>
          <p:nvPr/>
        </p:nvSpPr>
        <p:spPr bwMode="auto">
          <a:xfrm>
            <a:off x="560388" y="3867150"/>
            <a:ext cx="61913" cy="80963"/>
          </a:xfrm>
          <a:custGeom>
            <a:avLst/>
            <a:gdLst/>
            <a:ahLst/>
            <a:cxnLst/>
            <a:rect l="0" t="0" r="r" b="b"/>
            <a:pathLst>
              <a:path w="39" h="51">
                <a:moveTo>
                  <a:pt x="0" y="0"/>
                </a:moveTo>
                <a:lnTo>
                  <a:pt x="39" y="51"/>
                </a:lnTo>
                <a:lnTo>
                  <a:pt x="3" y="0"/>
                </a:lnTo>
                <a:lnTo>
                  <a:pt x="0" y="0"/>
                </a:lnTo>
                <a:close/>
              </a:path>
            </a:pathLst>
          </a:custGeom>
          <a:solidFill>
            <a:srgbClr val="29ABE2"/>
          </a:solid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Line 4"/>
          <p:cNvSpPr>
            <a:spLocks noChangeShapeType="1"/>
          </p:cNvSpPr>
          <p:nvPr userDrawn="1"/>
        </p:nvSpPr>
        <p:spPr bwMode="auto">
          <a:xfrm>
            <a:off x="457200" y="5943600"/>
            <a:ext cx="8211152" cy="0"/>
          </a:xfrm>
          <a:prstGeom prst="line">
            <a:avLst/>
          </a:prstGeom>
          <a:noFill/>
          <a:ln w="50800" cmpd="sng">
            <a:solidFill>
              <a:srgbClr val="000066">
                <a:alpha val="82000"/>
              </a:srgbClr>
            </a:solidFill>
            <a:miter lim="800000"/>
            <a:headEnd/>
            <a:tailEnd/>
          </a:ln>
          <a:extLst>
            <a:ext uri="{909E8E84-426E-40DD-AFC4-6F175D3DCCD1}">
              <a14:hiddenFill xmlns:a14="http://schemas.microsoft.com/office/drawing/2010/main">
                <a:noFill/>
              </a14:hiddenFill>
            </a:ext>
          </a:extLst>
        </p:spPr>
        <p:txBody>
          <a:bodyPr wrap="none"/>
          <a:lstStyle/>
          <a:p>
            <a:endParaRPr lang="en-US" dirty="0"/>
          </a:p>
        </p:txBody>
      </p:sp>
      <p:pic>
        <p:nvPicPr>
          <p:cNvPr id="18" name="Picture 17" descr="Texas Department of Family and Protective Services"/>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2886" y="914401"/>
            <a:ext cx="5194246" cy="996270"/>
          </a:xfrm>
          <a:prstGeom prst="rect">
            <a:avLst/>
          </a:prstGeom>
        </p:spPr>
      </p:pic>
      <p:sp>
        <p:nvSpPr>
          <p:cNvPr id="19" name="Line 4"/>
          <p:cNvSpPr>
            <a:spLocks noChangeShapeType="1"/>
          </p:cNvSpPr>
          <p:nvPr userDrawn="1"/>
        </p:nvSpPr>
        <p:spPr bwMode="auto">
          <a:xfrm>
            <a:off x="457200" y="2016580"/>
            <a:ext cx="8211152" cy="0"/>
          </a:xfrm>
          <a:prstGeom prst="line">
            <a:avLst/>
          </a:prstGeom>
          <a:noFill/>
          <a:ln w="50800" cmpd="sng">
            <a:solidFill>
              <a:srgbClr val="000066">
                <a:alpha val="82000"/>
              </a:srgbClr>
            </a:solidFill>
            <a:miter lim="800000"/>
            <a:headEnd/>
            <a:tailEnd/>
          </a:ln>
          <a:extLst>
            <a:ext uri="{909E8E84-426E-40DD-AFC4-6F175D3DCCD1}">
              <a14:hiddenFill xmlns:a14="http://schemas.microsoft.com/office/drawing/2010/main">
                <a:noFill/>
              </a14:hiddenFill>
            </a:ext>
          </a:extLst>
        </p:spPr>
        <p:txBody>
          <a:bodyPr wrap="none"/>
          <a:lstStyle/>
          <a:p>
            <a:endParaRPr lang="en-US" dirty="0"/>
          </a:p>
        </p:txBody>
      </p:sp>
    </p:spTree>
    <p:extLst>
      <p:ext uri="{BB962C8B-B14F-4D97-AF65-F5344CB8AC3E}">
        <p14:creationId xmlns:p14="http://schemas.microsoft.com/office/powerpoint/2010/main" val="2671094084"/>
      </p:ext>
    </p:extLst>
  </p:cSld>
  <p:clrMapOvr>
    <a:masterClrMapping/>
  </p:clrMapOvr>
  <p:extLst>
    <p:ext uri="{DCECCB84-F9BA-43D5-87BE-67443E8EF086}">
      <p15:sldGuideLst xmlns:p15="http://schemas.microsoft.com/office/powerpoint/2012/main">
        <p15:guide id="1" orient="horz" pos="1219" userDrawn="1">
          <p15:clr>
            <a:srgbClr val="FBAE40"/>
          </p15:clr>
        </p15:guide>
        <p15:guide id="2" orient="horz" pos="432" userDrawn="1">
          <p15:clr>
            <a:srgbClr val="FBAE40"/>
          </p15:clr>
        </p15:guide>
        <p15:guide id="3" pos="4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13523" y="4732865"/>
            <a:ext cx="7515991"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789975" y="932112"/>
            <a:ext cx="6171065"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1113523" y="5299603"/>
            <a:ext cx="751599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C42CCA4-D7A7-4900-84B1-7B9BCFFDA573}" type="slidenum">
              <a:rPr lang="en-US" smtClean="0"/>
              <a:pPr/>
              <a:t>‹#›</a:t>
            </a:fld>
            <a:endParaRPr lang="en-US" dirty="0"/>
          </a:p>
        </p:txBody>
      </p:sp>
    </p:spTree>
    <p:extLst>
      <p:ext uri="{BB962C8B-B14F-4D97-AF65-F5344CB8AC3E}">
        <p14:creationId xmlns:p14="http://schemas.microsoft.com/office/powerpoint/2010/main" val="1785526543"/>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13524" y="685800"/>
            <a:ext cx="7515991" cy="3048000"/>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113524" y="4343400"/>
            <a:ext cx="7515992"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C42CCA4-D7A7-4900-84B1-7B9BCFFDA573}" type="slidenum">
              <a:rPr lang="en-US" smtClean="0"/>
              <a:pPr/>
              <a:t>‹#›</a:t>
            </a:fld>
            <a:endParaRPr lang="en-US" dirty="0"/>
          </a:p>
        </p:txBody>
      </p:sp>
    </p:spTree>
    <p:extLst>
      <p:ext uri="{BB962C8B-B14F-4D97-AF65-F5344CB8AC3E}">
        <p14:creationId xmlns:p14="http://schemas.microsoft.com/office/powerpoint/2010/main" val="735257046"/>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969421" y="863023"/>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8172197" y="2819399"/>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1426741" y="685801"/>
            <a:ext cx="6974115"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598235" y="3428999"/>
            <a:ext cx="6631128"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113523" y="4343400"/>
            <a:ext cx="751599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C42CCA4-D7A7-4900-84B1-7B9BCFFDA573}" type="slidenum">
              <a:rPr lang="en-US" smtClean="0"/>
              <a:pPr/>
              <a:t>‹#›</a:t>
            </a:fld>
            <a:endParaRPr lang="en-US" dirty="0"/>
          </a:p>
        </p:txBody>
      </p:sp>
    </p:spTree>
    <p:extLst>
      <p:ext uri="{BB962C8B-B14F-4D97-AF65-F5344CB8AC3E}">
        <p14:creationId xmlns:p14="http://schemas.microsoft.com/office/powerpoint/2010/main" val="1849240369"/>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13525" y="3308581"/>
            <a:ext cx="7515989" cy="1468800"/>
          </a:xfrm>
        </p:spPr>
        <p:txBody>
          <a:bodyPr anchor="b">
            <a:normAutofit/>
          </a:bodyPr>
          <a:lstStyle>
            <a:lvl1pPr algn="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113524" y="4777381"/>
            <a:ext cx="751599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C42CCA4-D7A7-4900-84B1-7B9BCFFDA573}" type="slidenum">
              <a:rPr lang="en-US" smtClean="0"/>
              <a:pPr/>
              <a:t>‹#›</a:t>
            </a:fld>
            <a:endParaRPr lang="en-US" dirty="0"/>
          </a:p>
        </p:txBody>
      </p:sp>
    </p:spTree>
    <p:extLst>
      <p:ext uri="{BB962C8B-B14F-4D97-AF65-F5344CB8AC3E}">
        <p14:creationId xmlns:p14="http://schemas.microsoft.com/office/powerpoint/2010/main" val="1600481889"/>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969421" y="863023"/>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8172197" y="2819399"/>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1426741" y="685801"/>
            <a:ext cx="6974115"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113525" y="3886200"/>
            <a:ext cx="751599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113524" y="4775200"/>
            <a:ext cx="751599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C42CCA4-D7A7-4900-84B1-7B9BCFFDA573}" type="slidenum">
              <a:rPr lang="en-US" smtClean="0"/>
              <a:pPr/>
              <a:t>‹#›</a:t>
            </a:fld>
            <a:endParaRPr lang="en-US" dirty="0"/>
          </a:p>
        </p:txBody>
      </p:sp>
    </p:spTree>
    <p:extLst>
      <p:ext uri="{BB962C8B-B14F-4D97-AF65-F5344CB8AC3E}">
        <p14:creationId xmlns:p14="http://schemas.microsoft.com/office/powerpoint/2010/main" val="3441513490"/>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113525" y="685801"/>
            <a:ext cx="7515991" cy="2727325"/>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1113524" y="3505200"/>
            <a:ext cx="7515992"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113524" y="4343400"/>
            <a:ext cx="7515992"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C42CCA4-D7A7-4900-84B1-7B9BCFFDA573}" type="slidenum">
              <a:rPr lang="en-US" smtClean="0"/>
              <a:pPr/>
              <a:t>‹#›</a:t>
            </a:fld>
            <a:endParaRPr lang="en-US" dirty="0"/>
          </a:p>
        </p:txBody>
      </p:sp>
    </p:spTree>
    <p:extLst>
      <p:ext uri="{BB962C8B-B14F-4D97-AF65-F5344CB8AC3E}">
        <p14:creationId xmlns:p14="http://schemas.microsoft.com/office/powerpoint/2010/main" val="4239957208"/>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F476CA1-7E89-4140-86D4-2D4B40D2D7BC}" type="slidenum">
              <a:rPr lang="en-US" smtClean="0"/>
              <a:pPr/>
              <a:t>‹#›</a:t>
            </a:fld>
            <a:endParaRPr lang="en-US" dirty="0"/>
          </a:p>
        </p:txBody>
      </p:sp>
    </p:spTree>
    <p:extLst>
      <p:ext uri="{BB962C8B-B14F-4D97-AF65-F5344CB8AC3E}">
        <p14:creationId xmlns:p14="http://schemas.microsoft.com/office/powerpoint/2010/main" val="26534467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01393" y="685800"/>
            <a:ext cx="1328123" cy="51054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13524" y="685800"/>
            <a:ext cx="6016373" cy="51054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8EDAA4-2C66-47E3-830A-6038E89C8289}" type="slidenum">
              <a:rPr lang="en-US" smtClean="0"/>
              <a:pPr/>
              <a:t>‹#›</a:t>
            </a:fld>
            <a:endParaRPr lang="en-US" dirty="0"/>
          </a:p>
        </p:txBody>
      </p:sp>
    </p:spTree>
    <p:extLst>
      <p:ext uri="{BB962C8B-B14F-4D97-AF65-F5344CB8AC3E}">
        <p14:creationId xmlns:p14="http://schemas.microsoft.com/office/powerpoint/2010/main" val="4544398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82133" y="457201"/>
            <a:ext cx="7704667" cy="1981200"/>
          </a:xfrm>
        </p:spPr>
        <p:txBody>
          <a:bodyPr/>
          <a:lstStyle/>
          <a:p>
            <a:r>
              <a:rPr lang="en-US"/>
              <a:t>Click to edit Master title style</a:t>
            </a:r>
            <a:endParaRPr lang="en-US" dirty="0"/>
          </a:p>
        </p:txBody>
      </p:sp>
      <p:sp>
        <p:nvSpPr>
          <p:cNvPr id="3" name="Content Placeholder 2"/>
          <p:cNvSpPr>
            <a:spLocks noGrp="1"/>
          </p:cNvSpPr>
          <p:nvPr>
            <p:ph idx="1"/>
          </p:nvPr>
        </p:nvSpPr>
        <p:spPr>
          <a:xfrm>
            <a:off x="982133" y="2667000"/>
            <a:ext cx="7704667" cy="333281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7344329" y="6108173"/>
            <a:ext cx="857473" cy="365125"/>
          </a:xfrm>
        </p:spPr>
        <p:txBody>
          <a:bodyPr/>
          <a:lstStyle/>
          <a:p>
            <a:endParaRPr lang="en-US" dirty="0"/>
          </a:p>
        </p:txBody>
      </p:sp>
      <p:sp>
        <p:nvSpPr>
          <p:cNvPr id="5" name="Footer Placeholder 4"/>
          <p:cNvSpPr>
            <a:spLocks noGrp="1"/>
          </p:cNvSpPr>
          <p:nvPr>
            <p:ph type="ftr" sz="quarter" idx="11"/>
          </p:nvPr>
        </p:nvSpPr>
        <p:spPr>
          <a:xfrm>
            <a:off x="1972647" y="6108173"/>
            <a:ext cx="5314517" cy="365125"/>
          </a:xfrm>
        </p:spPr>
        <p:txBody>
          <a:bodyPr/>
          <a:lstStyle/>
          <a:p>
            <a:endParaRPr lang="en-US" dirty="0"/>
          </a:p>
        </p:txBody>
      </p:sp>
      <p:sp>
        <p:nvSpPr>
          <p:cNvPr id="6" name="Slide Number Placeholder 5"/>
          <p:cNvSpPr>
            <a:spLocks noGrp="1"/>
          </p:cNvSpPr>
          <p:nvPr>
            <p:ph type="sldNum" sz="quarter" idx="12"/>
          </p:nvPr>
        </p:nvSpPr>
        <p:spPr>
          <a:xfrm>
            <a:off x="8258967" y="6108173"/>
            <a:ext cx="427833" cy="365125"/>
          </a:xfrm>
        </p:spPr>
        <p:txBody>
          <a:bodyPr/>
          <a:lstStyle/>
          <a:p>
            <a:fld id="{BB020C72-5B05-4446-B2D9-0A8BE9D707D8}" type="slidenum">
              <a:rPr lang="en-US" smtClean="0"/>
              <a:pPr/>
              <a:t>‹#›</a:t>
            </a:fld>
            <a:endParaRPr lang="en-US" dirty="0"/>
          </a:p>
        </p:txBody>
      </p:sp>
    </p:spTree>
    <p:extLst>
      <p:ext uri="{BB962C8B-B14F-4D97-AF65-F5344CB8AC3E}">
        <p14:creationId xmlns:p14="http://schemas.microsoft.com/office/powerpoint/2010/main" val="7480833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86995" y="2666998"/>
            <a:ext cx="6699805" cy="2360071"/>
          </a:xfrm>
        </p:spPr>
        <p:txBody>
          <a:bodyPr anchor="b"/>
          <a:lstStyle>
            <a:lvl1pPr algn="r">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986998" y="5027070"/>
            <a:ext cx="6699802"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8273317" y="6116070"/>
            <a:ext cx="413483" cy="365125"/>
          </a:xfrm>
        </p:spPr>
        <p:txBody>
          <a:bodyPr/>
          <a:lstStyle/>
          <a:p>
            <a:fld id="{2563714F-06A4-4F6E-AFE8-8784C31FEF17}" type="slidenum">
              <a:rPr lang="en-US" smtClean="0"/>
              <a:pPr/>
              <a:t>‹#›</a:t>
            </a:fld>
            <a:endParaRPr lang="en-US" dirty="0"/>
          </a:p>
        </p:txBody>
      </p:sp>
    </p:spTree>
    <p:extLst>
      <p:ext uri="{BB962C8B-B14F-4D97-AF65-F5344CB8AC3E}">
        <p14:creationId xmlns:p14="http://schemas.microsoft.com/office/powerpoint/2010/main" val="31217838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82133" y="685801"/>
            <a:ext cx="7704667" cy="1752599"/>
          </a:xfrm>
        </p:spPr>
        <p:txBody>
          <a:bodyPr/>
          <a:lstStyle/>
          <a:p>
            <a:r>
              <a:rPr lang="en-US"/>
              <a:t>Click to edit Master title style</a:t>
            </a:r>
            <a:endParaRPr lang="en-US" dirty="0"/>
          </a:p>
        </p:txBody>
      </p:sp>
      <p:sp>
        <p:nvSpPr>
          <p:cNvPr id="3" name="Content Placeholder 2"/>
          <p:cNvSpPr>
            <a:spLocks noGrp="1"/>
          </p:cNvSpPr>
          <p:nvPr>
            <p:ph sz="half" idx="1"/>
          </p:nvPr>
        </p:nvSpPr>
        <p:spPr>
          <a:xfrm>
            <a:off x="982133" y="2667000"/>
            <a:ext cx="3739896" cy="3368674"/>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946904" y="2667000"/>
            <a:ext cx="3739896" cy="3346824"/>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19C21A6-0088-4395-92BB-DDD386B666D7}" type="slidenum">
              <a:rPr lang="en-US" smtClean="0"/>
              <a:pPr/>
              <a:t>‹#›</a:t>
            </a:fld>
            <a:endParaRPr lang="en-US" dirty="0"/>
          </a:p>
        </p:txBody>
      </p:sp>
    </p:spTree>
    <p:extLst>
      <p:ext uri="{BB962C8B-B14F-4D97-AF65-F5344CB8AC3E}">
        <p14:creationId xmlns:p14="http://schemas.microsoft.com/office/powerpoint/2010/main" val="21392938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329481" y="2658533"/>
            <a:ext cx="3456291"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13523" y="3335336"/>
            <a:ext cx="3672248" cy="2665259"/>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161710" y="2667000"/>
            <a:ext cx="3467806"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957266" y="3335336"/>
            <a:ext cx="3672248" cy="2665259"/>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FAA559A1-5156-4E09-9C56-0F6B75458872}" type="slidenum">
              <a:rPr lang="en-US" smtClean="0"/>
              <a:pPr/>
              <a:t>‹#›</a:t>
            </a:fld>
            <a:endParaRPr lang="en-US" dirty="0"/>
          </a:p>
        </p:txBody>
      </p:sp>
    </p:spTree>
    <p:extLst>
      <p:ext uri="{BB962C8B-B14F-4D97-AF65-F5344CB8AC3E}">
        <p14:creationId xmlns:p14="http://schemas.microsoft.com/office/powerpoint/2010/main" val="35899239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CECEB07B-AAE5-4835-8DA6-A98CE31C6EA6}" type="slidenum">
              <a:rPr lang="en-US" smtClean="0"/>
              <a:pPr/>
              <a:t>‹#›</a:t>
            </a:fld>
            <a:endParaRPr lang="en-US" dirty="0"/>
          </a:p>
        </p:txBody>
      </p:sp>
    </p:spTree>
    <p:extLst>
      <p:ext uri="{BB962C8B-B14F-4D97-AF65-F5344CB8AC3E}">
        <p14:creationId xmlns:p14="http://schemas.microsoft.com/office/powerpoint/2010/main" val="15709195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C4E0E95-BAC9-4914-A03C-DBE64D68927F}" type="slidenum">
              <a:rPr lang="en-US" smtClean="0"/>
              <a:pPr/>
              <a:t>‹#›</a:t>
            </a:fld>
            <a:endParaRPr lang="en-US" dirty="0"/>
          </a:p>
        </p:txBody>
      </p:sp>
    </p:spTree>
    <p:extLst>
      <p:ext uri="{BB962C8B-B14F-4D97-AF65-F5344CB8AC3E}">
        <p14:creationId xmlns:p14="http://schemas.microsoft.com/office/powerpoint/2010/main" val="2440015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13524" y="1600200"/>
            <a:ext cx="2662534"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3947553" y="685800"/>
            <a:ext cx="4681962"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13524" y="2971800"/>
            <a:ext cx="2662534"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8D35679-2FB8-4131-AD0F-1B10585D7FA7}" type="slidenum">
              <a:rPr lang="en-US" smtClean="0"/>
              <a:pPr/>
              <a:t>‹#›</a:t>
            </a:fld>
            <a:endParaRPr lang="en-US" dirty="0"/>
          </a:p>
        </p:txBody>
      </p:sp>
    </p:spTree>
    <p:extLst>
      <p:ext uri="{BB962C8B-B14F-4D97-AF65-F5344CB8AC3E}">
        <p14:creationId xmlns:p14="http://schemas.microsoft.com/office/powerpoint/2010/main" val="25636753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12332" y="1752599"/>
            <a:ext cx="4070679" cy="1371600"/>
          </a:xfrm>
        </p:spPr>
        <p:txBody>
          <a:bodyPr anchor="b">
            <a:normAutofit/>
          </a:bodyPr>
          <a:lstStyle>
            <a:lvl1pPr algn="ctr">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5697495" y="914400"/>
            <a:ext cx="2461371"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1112332" y="3124199"/>
            <a:ext cx="4070679"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F31D8A5-EB18-45F8-B033-1BDDAAB1F185}" type="slidenum">
              <a:rPr lang="en-US" smtClean="0"/>
              <a:pPr/>
              <a:t>‹#›</a:t>
            </a:fld>
            <a:endParaRPr lang="en-US" dirty="0"/>
          </a:p>
        </p:txBody>
      </p:sp>
    </p:spTree>
    <p:extLst>
      <p:ext uri="{BB962C8B-B14F-4D97-AF65-F5344CB8AC3E}">
        <p14:creationId xmlns:p14="http://schemas.microsoft.com/office/powerpoint/2010/main" val="20499238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14" name="Group 13"/>
          <p:cNvGrpSpPr/>
          <p:nvPr/>
        </p:nvGrpSpPr>
        <p:grpSpPr>
          <a:xfrm>
            <a:off x="0" y="0"/>
            <a:ext cx="2132013" cy="6858001"/>
            <a:chOff x="0" y="0"/>
            <a:chExt cx="2132013" cy="6858001"/>
          </a:xfrm>
        </p:grpSpPr>
        <p:sp>
          <p:nvSpPr>
            <p:cNvPr id="15" name="Freeform 6"/>
            <p:cNvSpPr/>
            <p:nvPr/>
          </p:nvSpPr>
          <p:spPr bwMode="auto">
            <a:xfrm>
              <a:off x="0" y="0"/>
              <a:ext cx="1073150" cy="5291138"/>
            </a:xfrm>
            <a:custGeom>
              <a:avLst/>
              <a:gdLst/>
              <a:ahLst/>
              <a:cxnLst/>
              <a:rect l="0" t="0" r="r" b="b"/>
              <a:pathLst>
                <a:path w="676" h="3333">
                  <a:moveTo>
                    <a:pt x="0" y="3132"/>
                  </a:moveTo>
                  <a:lnTo>
                    <a:pt x="0" y="3312"/>
                  </a:lnTo>
                  <a:lnTo>
                    <a:pt x="126" y="3333"/>
                  </a:lnTo>
                  <a:lnTo>
                    <a:pt x="676" y="0"/>
                  </a:lnTo>
                  <a:lnTo>
                    <a:pt x="514" y="0"/>
                  </a:lnTo>
                  <a:lnTo>
                    <a:pt x="0" y="3132"/>
                  </a:lnTo>
                  <a:close/>
                </a:path>
              </a:pathLst>
            </a:custGeom>
            <a:solidFill>
              <a:schemeClr val="accent1"/>
            </a:solidFill>
            <a:ln>
              <a:noFill/>
            </a:ln>
          </p:spPr>
        </p:sp>
        <p:sp>
          <p:nvSpPr>
            <p:cNvPr id="16" name="Freeform 7"/>
            <p:cNvSpPr/>
            <p:nvPr/>
          </p:nvSpPr>
          <p:spPr bwMode="auto">
            <a:xfrm>
              <a:off x="0" y="0"/>
              <a:ext cx="758825" cy="4624388"/>
            </a:xfrm>
            <a:custGeom>
              <a:avLst/>
              <a:gdLst/>
              <a:ahLst/>
              <a:cxnLst/>
              <a:rect l="0" t="0" r="r" b="b"/>
              <a:pathLst>
                <a:path w="478" h="2913">
                  <a:moveTo>
                    <a:pt x="478" y="0"/>
                  </a:moveTo>
                  <a:lnTo>
                    <a:pt x="318" y="0"/>
                  </a:lnTo>
                  <a:lnTo>
                    <a:pt x="0" y="1938"/>
                  </a:lnTo>
                  <a:lnTo>
                    <a:pt x="0" y="2913"/>
                  </a:lnTo>
                  <a:lnTo>
                    <a:pt x="478" y="0"/>
                  </a:lnTo>
                  <a:close/>
                </a:path>
              </a:pathLst>
            </a:custGeom>
            <a:solidFill>
              <a:schemeClr val="tx1">
                <a:lumMod val="65000"/>
                <a:lumOff val="35000"/>
              </a:schemeClr>
            </a:solidFill>
            <a:ln>
              <a:noFill/>
            </a:ln>
          </p:spPr>
        </p:sp>
        <p:sp>
          <p:nvSpPr>
            <p:cNvPr id="17" name="Freeform 8"/>
            <p:cNvSpPr/>
            <p:nvPr/>
          </p:nvSpPr>
          <p:spPr bwMode="auto">
            <a:xfrm>
              <a:off x="0" y="5662613"/>
              <a:ext cx="906463" cy="1195388"/>
            </a:xfrm>
            <a:custGeom>
              <a:avLst/>
              <a:gdLst/>
              <a:ahLst/>
              <a:cxnLst/>
              <a:rect l="0" t="0" r="r" b="b"/>
              <a:pathLst>
                <a:path w="571" h="753">
                  <a:moveTo>
                    <a:pt x="0" y="0"/>
                  </a:moveTo>
                  <a:lnTo>
                    <a:pt x="0" y="12"/>
                  </a:lnTo>
                  <a:lnTo>
                    <a:pt x="538" y="753"/>
                  </a:lnTo>
                  <a:lnTo>
                    <a:pt x="571" y="753"/>
                  </a:lnTo>
                  <a:lnTo>
                    <a:pt x="0" y="0"/>
                  </a:lnTo>
                  <a:close/>
                </a:path>
              </a:pathLst>
            </a:custGeom>
            <a:solidFill>
              <a:schemeClr val="tx1">
                <a:lumMod val="85000"/>
                <a:lumOff val="15000"/>
              </a:schemeClr>
            </a:solidFill>
            <a:ln>
              <a:noFill/>
            </a:ln>
          </p:spPr>
        </p:sp>
        <p:sp>
          <p:nvSpPr>
            <p:cNvPr id="18" name="Freeform 9"/>
            <p:cNvSpPr/>
            <p:nvPr/>
          </p:nvSpPr>
          <p:spPr bwMode="auto">
            <a:xfrm>
              <a:off x="0" y="5295900"/>
              <a:ext cx="1487488" cy="1562100"/>
            </a:xfrm>
            <a:custGeom>
              <a:avLst/>
              <a:gdLst/>
              <a:ahLst/>
              <a:cxnLst/>
              <a:rect l="0" t="0" r="r" b="b"/>
              <a:pathLst>
                <a:path w="937" h="984">
                  <a:moveTo>
                    <a:pt x="0" y="0"/>
                  </a:moveTo>
                  <a:lnTo>
                    <a:pt x="0" y="3"/>
                  </a:lnTo>
                  <a:lnTo>
                    <a:pt x="901" y="984"/>
                  </a:lnTo>
                  <a:lnTo>
                    <a:pt x="937" y="984"/>
                  </a:lnTo>
                  <a:lnTo>
                    <a:pt x="0" y="0"/>
                  </a:lnTo>
                  <a:close/>
                </a:path>
              </a:pathLst>
            </a:custGeom>
            <a:solidFill>
              <a:schemeClr val="accent1">
                <a:lumMod val="50000"/>
              </a:schemeClr>
            </a:solidFill>
            <a:ln>
              <a:noFill/>
            </a:ln>
          </p:spPr>
        </p:sp>
        <p:sp>
          <p:nvSpPr>
            <p:cNvPr id="19" name="Freeform 10"/>
            <p:cNvSpPr/>
            <p:nvPr/>
          </p:nvSpPr>
          <p:spPr bwMode="auto">
            <a:xfrm>
              <a:off x="0" y="5257800"/>
              <a:ext cx="2132013" cy="1600200"/>
            </a:xfrm>
            <a:custGeom>
              <a:avLst/>
              <a:gdLst/>
              <a:ahLst/>
              <a:cxnLst/>
              <a:rect l="0" t="0" r="r" b="b"/>
              <a:pathLst>
                <a:path w="1343" h="1008">
                  <a:moveTo>
                    <a:pt x="0" y="24"/>
                  </a:moveTo>
                  <a:lnTo>
                    <a:pt x="937" y="1008"/>
                  </a:lnTo>
                  <a:lnTo>
                    <a:pt x="1343" y="1008"/>
                  </a:lnTo>
                  <a:lnTo>
                    <a:pt x="126" y="21"/>
                  </a:lnTo>
                  <a:lnTo>
                    <a:pt x="0" y="0"/>
                  </a:lnTo>
                  <a:lnTo>
                    <a:pt x="0" y="24"/>
                  </a:lnTo>
                  <a:close/>
                </a:path>
              </a:pathLst>
            </a:custGeom>
            <a:solidFill>
              <a:schemeClr val="accent1">
                <a:lumMod val="75000"/>
              </a:schemeClr>
            </a:solidFill>
            <a:ln>
              <a:noFill/>
            </a:ln>
          </p:spPr>
        </p:sp>
        <p:sp>
          <p:nvSpPr>
            <p:cNvPr id="20" name="Freeform 11"/>
            <p:cNvSpPr/>
            <p:nvPr/>
          </p:nvSpPr>
          <p:spPr bwMode="auto">
            <a:xfrm>
              <a:off x="0" y="5357813"/>
              <a:ext cx="1377950" cy="1500188"/>
            </a:xfrm>
            <a:custGeom>
              <a:avLst/>
              <a:gdLst/>
              <a:ahLst/>
              <a:cxnLst/>
              <a:rect l="0" t="0" r="r" b="b"/>
              <a:pathLst>
                <a:path w="868" h="945">
                  <a:moveTo>
                    <a:pt x="0" y="192"/>
                  </a:moveTo>
                  <a:lnTo>
                    <a:pt x="571" y="945"/>
                  </a:lnTo>
                  <a:lnTo>
                    <a:pt x="868" y="945"/>
                  </a:lnTo>
                  <a:lnTo>
                    <a:pt x="0" y="0"/>
                  </a:lnTo>
                  <a:lnTo>
                    <a:pt x="0" y="192"/>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982133" y="457201"/>
            <a:ext cx="7704667" cy="1981200"/>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82134" y="2667000"/>
            <a:ext cx="7704666" cy="3356995"/>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358679" y="6116070"/>
            <a:ext cx="857473"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endParaRPr lang="en-US" dirty="0"/>
          </a:p>
        </p:txBody>
      </p:sp>
      <p:sp>
        <p:nvSpPr>
          <p:cNvPr id="5" name="Footer Placeholder 4"/>
          <p:cNvSpPr>
            <a:spLocks noGrp="1"/>
          </p:cNvSpPr>
          <p:nvPr>
            <p:ph type="ftr" sz="quarter" idx="3"/>
          </p:nvPr>
        </p:nvSpPr>
        <p:spPr>
          <a:xfrm>
            <a:off x="1986997" y="6116070"/>
            <a:ext cx="531451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8273317" y="6116070"/>
            <a:ext cx="413483"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AC42CCA4-D7A7-4900-84B1-7B9BCFFDA573}" type="slidenum">
              <a:rPr lang="en-US" smtClean="0"/>
              <a:pPr/>
              <a:t>‹#›</a:t>
            </a:fld>
            <a:endParaRPr lang="en-US" dirty="0"/>
          </a:p>
        </p:txBody>
      </p:sp>
      <p:sp>
        <p:nvSpPr>
          <p:cNvPr id="21" name="Line 4"/>
          <p:cNvSpPr>
            <a:spLocks noChangeShapeType="1"/>
          </p:cNvSpPr>
          <p:nvPr userDrawn="1"/>
        </p:nvSpPr>
        <p:spPr bwMode="auto">
          <a:xfrm>
            <a:off x="533400" y="6172200"/>
            <a:ext cx="8211152" cy="0"/>
          </a:xfrm>
          <a:prstGeom prst="line">
            <a:avLst/>
          </a:prstGeom>
          <a:noFill/>
          <a:ln w="50800" cmpd="sng">
            <a:solidFill>
              <a:srgbClr val="000066">
                <a:alpha val="82000"/>
              </a:srgbClr>
            </a:solidFill>
            <a:miter lim="800000"/>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22" name="Line 4"/>
          <p:cNvSpPr>
            <a:spLocks noChangeShapeType="1"/>
          </p:cNvSpPr>
          <p:nvPr userDrawn="1"/>
        </p:nvSpPr>
        <p:spPr bwMode="auto">
          <a:xfrm>
            <a:off x="533400" y="1143000"/>
            <a:ext cx="8211152" cy="0"/>
          </a:xfrm>
          <a:prstGeom prst="line">
            <a:avLst/>
          </a:prstGeom>
          <a:noFill/>
          <a:ln w="50800" cmpd="sng">
            <a:solidFill>
              <a:srgbClr val="000066">
                <a:alpha val="82000"/>
              </a:srgbClr>
            </a:solidFill>
            <a:miter lim="800000"/>
            <a:headEnd/>
            <a:tailEnd/>
          </a:ln>
          <a:extLst>
            <a:ext uri="{909E8E84-426E-40DD-AFC4-6F175D3DCCD1}">
              <a14:hiddenFill xmlns:a14="http://schemas.microsoft.com/office/drawing/2010/main">
                <a:noFill/>
              </a14:hiddenFill>
            </a:ext>
          </a:extLst>
        </p:spPr>
        <p:txBody>
          <a:bodyPr wrap="none"/>
          <a:lstStyle/>
          <a:p>
            <a:endParaRPr lang="en-US" dirty="0"/>
          </a:p>
        </p:txBody>
      </p:sp>
      <p:pic>
        <p:nvPicPr>
          <p:cNvPr id="23" name="Picture 22" descr="Texas Department of Family and Protective Services"/>
          <p:cNvPicPr>
            <a:picLocks noChangeAspect="1"/>
          </p:cNvPicPr>
          <p:nvPr userDrawn="1"/>
        </p:nvPicPr>
        <p:blipFill>
          <a:blip r:embed="rId19" cstate="print">
            <a:extLst>
              <a:ext uri="{28A0092B-C50C-407E-A947-70E740481C1C}">
                <a14:useLocalDpi xmlns:a14="http://schemas.microsoft.com/office/drawing/2010/main" val="0"/>
              </a:ext>
            </a:extLst>
          </a:blip>
          <a:stretch>
            <a:fillRect/>
          </a:stretch>
        </p:blipFill>
        <p:spPr>
          <a:xfrm>
            <a:off x="609600" y="324431"/>
            <a:ext cx="1828800" cy="589969"/>
          </a:xfrm>
          <a:prstGeom prst="rect">
            <a:avLst/>
          </a:prstGeom>
        </p:spPr>
      </p:pic>
    </p:spTree>
    <p:extLst>
      <p:ext uri="{BB962C8B-B14F-4D97-AF65-F5344CB8AC3E}">
        <p14:creationId xmlns:p14="http://schemas.microsoft.com/office/powerpoint/2010/main" val="2287688260"/>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 id="2147483712" r:id="rId13"/>
    <p:sldLayoutId id="2147483713" r:id="rId14"/>
    <p:sldLayoutId id="2147483714" r:id="rId15"/>
    <p:sldLayoutId id="2147483715" r:id="rId16"/>
    <p:sldLayoutId id="2147483716" r:id="rId17"/>
  </p:sldLayoutIdLst>
  <p:hf hdr="0" ftr="0" dt="0"/>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1680" userDrawn="1">
          <p15:clr>
            <a:srgbClr val="F26B43"/>
          </p15:clr>
        </p15:guide>
        <p15:guide id="2" orient="horz" pos="192" userDrawn="1">
          <p15:clr>
            <a:srgbClr val="F26B43"/>
          </p15:clr>
        </p15:guide>
        <p15:guide id="3" orient="horz" pos="576" userDrawn="1">
          <p15:clr>
            <a:srgbClr val="F26B43"/>
          </p15:clr>
        </p15:guide>
        <p15:guide id="4" pos="38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mailto:Gaye.Vopat@dfps.state.tx.us" TargetMode="External"/><Relationship Id="rId2" Type="http://schemas.openxmlformats.org/officeDocument/2006/relationships/hyperlink" Target="mailto:Debra.Emerson@dfps.state.tx.us"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457200"/>
            <a:ext cx="8502764" cy="3124200"/>
          </a:xfrm>
        </p:spPr>
        <p:txBody>
          <a:bodyPr>
            <a:normAutofit fontScale="90000"/>
          </a:bodyPr>
          <a:lstStyle/>
          <a:p>
            <a:pPr algn="ctr"/>
            <a:br>
              <a:rPr lang="en-US" sz="3200" b="1" dirty="0"/>
            </a:br>
            <a:br>
              <a:rPr lang="en-US" sz="3200" b="1" dirty="0"/>
            </a:br>
            <a:br>
              <a:rPr lang="en-US" sz="3200" b="1" dirty="0"/>
            </a:br>
            <a:r>
              <a:rPr lang="en-US" sz="3600" b="1" dirty="0"/>
              <a:t>Extended Foster Care </a:t>
            </a:r>
            <a:br>
              <a:rPr lang="en-US" sz="3600" b="1" dirty="0"/>
            </a:br>
            <a:r>
              <a:rPr lang="en-US" sz="3600" b="1" dirty="0"/>
              <a:t>and </a:t>
            </a:r>
            <a:br>
              <a:rPr lang="en-US" sz="3600" b="1" dirty="0"/>
            </a:br>
            <a:r>
              <a:rPr lang="en-US" sz="3600" b="1" dirty="0"/>
              <a:t>Supervised Independent Living Services</a:t>
            </a:r>
          </a:p>
        </p:txBody>
      </p:sp>
      <p:sp>
        <p:nvSpPr>
          <p:cNvPr id="3" name="Subtitle 2"/>
          <p:cNvSpPr>
            <a:spLocks noGrp="1"/>
          </p:cNvSpPr>
          <p:nvPr>
            <p:ph type="subTitle" idx="1"/>
          </p:nvPr>
        </p:nvSpPr>
        <p:spPr>
          <a:xfrm>
            <a:off x="1752600" y="4114800"/>
            <a:ext cx="6400800" cy="1752600"/>
          </a:xfrm>
        </p:spPr>
        <p:txBody>
          <a:bodyPr/>
          <a:lstStyle/>
          <a:p>
            <a:pPr algn="ctr"/>
            <a:r>
              <a:rPr lang="en-US" sz="2400" b="1" dirty="0"/>
              <a:t>Debra Emerson, LMSW-AP</a:t>
            </a:r>
          </a:p>
          <a:p>
            <a:pPr algn="ctr"/>
            <a:r>
              <a:rPr lang="en-US" sz="2400" b="1" dirty="0"/>
              <a:t>CPS Director,  Transitional Living Service</a:t>
            </a:r>
            <a:r>
              <a:rPr lang="en-US" sz="2400" dirty="0"/>
              <a:t>s</a:t>
            </a:r>
          </a:p>
          <a:p>
            <a:endParaRPr lang="en-US" dirty="0"/>
          </a:p>
        </p:txBody>
      </p:sp>
    </p:spTree>
    <p:extLst>
      <p:ext uri="{BB962C8B-B14F-4D97-AF65-F5344CB8AC3E}">
        <p14:creationId xmlns:p14="http://schemas.microsoft.com/office/powerpoint/2010/main" val="27521583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828157D-6296-44EC-87FE-2AEACD67CF8B}"/>
              </a:ext>
            </a:extLst>
          </p:cNvPr>
          <p:cNvSpPr>
            <a:spLocks noGrp="1"/>
          </p:cNvSpPr>
          <p:nvPr>
            <p:ph type="title"/>
          </p:nvPr>
        </p:nvSpPr>
        <p:spPr>
          <a:xfrm>
            <a:off x="982133" y="457201"/>
            <a:ext cx="7704667" cy="761999"/>
          </a:xfrm>
        </p:spPr>
        <p:txBody>
          <a:bodyPr>
            <a:normAutofit/>
          </a:bodyPr>
          <a:lstStyle/>
          <a:p>
            <a:r>
              <a:rPr lang="en-US" sz="2800" dirty="0"/>
              <a:t>                                                                              Questions?</a:t>
            </a:r>
          </a:p>
        </p:txBody>
      </p:sp>
      <p:sp>
        <p:nvSpPr>
          <p:cNvPr id="2" name="Slide Number Placeholder 1">
            <a:extLst>
              <a:ext uri="{FF2B5EF4-FFF2-40B4-BE49-F238E27FC236}">
                <a16:creationId xmlns:a16="http://schemas.microsoft.com/office/drawing/2014/main" id="{8DB0D7D2-B89E-4046-89FD-CC435520EE02}"/>
              </a:ext>
            </a:extLst>
          </p:cNvPr>
          <p:cNvSpPr>
            <a:spLocks noGrp="1"/>
          </p:cNvSpPr>
          <p:nvPr>
            <p:ph type="sldNum" sz="quarter" idx="12"/>
          </p:nvPr>
        </p:nvSpPr>
        <p:spPr/>
        <p:txBody>
          <a:bodyPr/>
          <a:lstStyle/>
          <a:p>
            <a:fld id="{4C4E0E95-BAC9-4914-A03C-DBE64D68927F}" type="slidenum">
              <a:rPr lang="en-US" smtClean="0"/>
              <a:pPr/>
              <a:t>10</a:t>
            </a:fld>
            <a:endParaRPr lang="en-US" dirty="0"/>
          </a:p>
        </p:txBody>
      </p:sp>
      <p:pic>
        <p:nvPicPr>
          <p:cNvPr id="5" name="Content Placeholder 4" descr="Questions ">
            <a:extLst>
              <a:ext uri="{FF2B5EF4-FFF2-40B4-BE49-F238E27FC236}">
                <a16:creationId xmlns:a16="http://schemas.microsoft.com/office/drawing/2014/main" id="{5F6BD04B-E7E8-432A-837C-6F18E4990D6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71601" y="1524001"/>
            <a:ext cx="6790266" cy="4343400"/>
          </a:xfrm>
          <a:prstGeom prst="rect">
            <a:avLst/>
          </a:prstGeom>
        </p:spPr>
      </p:pic>
    </p:spTree>
    <p:extLst>
      <p:ext uri="{BB962C8B-B14F-4D97-AF65-F5344CB8AC3E}">
        <p14:creationId xmlns:p14="http://schemas.microsoft.com/office/powerpoint/2010/main" val="35275857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FE64F592-C49C-4709-8CA5-F188E01B521A}"/>
              </a:ext>
            </a:extLst>
          </p:cNvPr>
          <p:cNvSpPr>
            <a:spLocks noGrp="1"/>
          </p:cNvSpPr>
          <p:nvPr>
            <p:ph type="title"/>
          </p:nvPr>
        </p:nvSpPr>
        <p:spPr>
          <a:xfrm>
            <a:off x="5943600" y="0"/>
            <a:ext cx="3200400" cy="1219200"/>
          </a:xfrm>
        </p:spPr>
        <p:txBody>
          <a:bodyPr/>
          <a:lstStyle/>
          <a:p>
            <a:r>
              <a:rPr lang="en-US" sz="2800" dirty="0"/>
              <a:t>Contacts</a:t>
            </a:r>
            <a:r>
              <a:rPr lang="en-US" dirty="0"/>
              <a:t> </a:t>
            </a:r>
          </a:p>
        </p:txBody>
      </p:sp>
      <p:sp>
        <p:nvSpPr>
          <p:cNvPr id="8" name="Content Placeholder 7">
            <a:extLst>
              <a:ext uri="{FF2B5EF4-FFF2-40B4-BE49-F238E27FC236}">
                <a16:creationId xmlns:a16="http://schemas.microsoft.com/office/drawing/2014/main" id="{F30694B3-10FE-4CDD-AD71-C4DA4431014C}"/>
              </a:ext>
            </a:extLst>
          </p:cNvPr>
          <p:cNvSpPr>
            <a:spLocks noGrp="1"/>
          </p:cNvSpPr>
          <p:nvPr>
            <p:ph idx="1"/>
          </p:nvPr>
        </p:nvSpPr>
        <p:spPr>
          <a:xfrm>
            <a:off x="982133" y="1447800"/>
            <a:ext cx="7704667" cy="4552016"/>
          </a:xfrm>
        </p:spPr>
        <p:txBody>
          <a:bodyPr/>
          <a:lstStyle/>
          <a:p>
            <a:pPr marL="0" lvl="0" indent="0" algn="ctr" defTabSz="914400" fontAlgn="base">
              <a:spcBef>
                <a:spcPct val="0"/>
              </a:spcBef>
              <a:spcAft>
                <a:spcPct val="0"/>
              </a:spcAft>
              <a:buClrTx/>
              <a:buSzTx/>
              <a:buNone/>
            </a:pPr>
            <a:r>
              <a:rPr lang="en-US" b="1" dirty="0">
                <a:solidFill>
                  <a:prstClr val="black"/>
                </a:solidFill>
                <a:latin typeface="Arial" charset="0"/>
              </a:rPr>
              <a:t>Debra Emerson</a:t>
            </a:r>
            <a:endParaRPr lang="en-US" dirty="0">
              <a:solidFill>
                <a:prstClr val="black"/>
              </a:solidFill>
              <a:latin typeface="Arial" charset="0"/>
            </a:endParaRPr>
          </a:p>
          <a:p>
            <a:pPr marL="0" lvl="0" indent="0" algn="ctr" defTabSz="914400" fontAlgn="base">
              <a:spcBef>
                <a:spcPct val="0"/>
              </a:spcBef>
              <a:spcAft>
                <a:spcPct val="0"/>
              </a:spcAft>
              <a:buClrTx/>
              <a:buSzTx/>
              <a:buNone/>
            </a:pPr>
            <a:r>
              <a:rPr lang="en-US" sz="2000" dirty="0">
                <a:solidFill>
                  <a:prstClr val="black"/>
                </a:solidFill>
                <a:latin typeface="Arial" charset="0"/>
              </a:rPr>
              <a:t>Director, Transitional Living Services </a:t>
            </a:r>
          </a:p>
          <a:p>
            <a:pPr marL="0" lvl="0" indent="0" algn="ctr" defTabSz="914400" fontAlgn="base">
              <a:spcBef>
                <a:spcPct val="0"/>
              </a:spcBef>
              <a:spcAft>
                <a:spcPct val="0"/>
              </a:spcAft>
              <a:buClrTx/>
              <a:buSzTx/>
              <a:buNone/>
            </a:pPr>
            <a:r>
              <a:rPr lang="en-US" sz="2000" b="1" dirty="0">
                <a:solidFill>
                  <a:prstClr val="black"/>
                </a:solidFill>
                <a:latin typeface="Arial" charset="0"/>
                <a:hlinkClick r:id="rId2"/>
              </a:rPr>
              <a:t>Debra.Emerson@dfps.state.tx.us</a:t>
            </a:r>
            <a:endParaRPr lang="en-US" sz="2000" b="1" dirty="0">
              <a:solidFill>
                <a:prstClr val="black"/>
              </a:solidFill>
              <a:latin typeface="Arial" charset="0"/>
            </a:endParaRPr>
          </a:p>
          <a:p>
            <a:pPr marL="0" lvl="0" indent="0" algn="ctr" defTabSz="914400" fontAlgn="base">
              <a:spcBef>
                <a:spcPct val="0"/>
              </a:spcBef>
              <a:spcAft>
                <a:spcPct val="0"/>
              </a:spcAft>
              <a:buClrTx/>
              <a:buSzTx/>
              <a:buNone/>
            </a:pPr>
            <a:r>
              <a:rPr lang="en-US" sz="2000" dirty="0">
                <a:solidFill>
                  <a:prstClr val="black"/>
                </a:solidFill>
                <a:latin typeface="Arial" charset="0"/>
              </a:rPr>
              <a:t>512-438-4760</a:t>
            </a:r>
          </a:p>
          <a:p>
            <a:pPr marL="0" lvl="0" indent="0" algn="ctr" defTabSz="914400" fontAlgn="base">
              <a:spcBef>
                <a:spcPct val="0"/>
              </a:spcBef>
              <a:spcAft>
                <a:spcPct val="0"/>
              </a:spcAft>
              <a:buClrTx/>
              <a:buSzTx/>
              <a:buNone/>
            </a:pPr>
            <a:endParaRPr lang="en-US" sz="2000" dirty="0">
              <a:solidFill>
                <a:prstClr val="black"/>
              </a:solidFill>
              <a:latin typeface="Arial" charset="0"/>
            </a:endParaRPr>
          </a:p>
          <a:p>
            <a:pPr marL="0" lvl="0" indent="0" algn="ctr" defTabSz="914400" fontAlgn="base">
              <a:spcBef>
                <a:spcPct val="0"/>
              </a:spcBef>
              <a:spcAft>
                <a:spcPct val="0"/>
              </a:spcAft>
              <a:buClrTx/>
              <a:buSzTx/>
              <a:buNone/>
            </a:pPr>
            <a:endParaRPr lang="en-US" sz="2000" dirty="0">
              <a:solidFill>
                <a:prstClr val="black"/>
              </a:solidFill>
              <a:latin typeface="Arial" charset="0"/>
            </a:endParaRPr>
          </a:p>
          <a:p>
            <a:pPr marL="0" lvl="0" indent="0" algn="ctr" defTabSz="914400" fontAlgn="base">
              <a:spcBef>
                <a:spcPct val="0"/>
              </a:spcBef>
              <a:spcAft>
                <a:spcPct val="0"/>
              </a:spcAft>
              <a:buClrTx/>
              <a:buSzTx/>
              <a:buNone/>
            </a:pPr>
            <a:r>
              <a:rPr lang="en-US" b="1" dirty="0">
                <a:solidFill>
                  <a:prstClr val="black"/>
                </a:solidFill>
                <a:latin typeface="Arial" charset="0"/>
              </a:rPr>
              <a:t>Gaye </a:t>
            </a:r>
            <a:r>
              <a:rPr lang="en-US" b="1" dirty="0" err="1">
                <a:solidFill>
                  <a:prstClr val="black"/>
                </a:solidFill>
                <a:latin typeface="Arial" charset="0"/>
              </a:rPr>
              <a:t>Vopat</a:t>
            </a:r>
            <a:r>
              <a:rPr lang="en-US" b="1" dirty="0">
                <a:solidFill>
                  <a:prstClr val="black"/>
                </a:solidFill>
                <a:latin typeface="Arial" charset="0"/>
              </a:rPr>
              <a:t>, TLS Lead</a:t>
            </a:r>
          </a:p>
          <a:p>
            <a:pPr marL="0" lvl="0" indent="0" algn="ctr" defTabSz="914400" fontAlgn="base">
              <a:spcBef>
                <a:spcPct val="0"/>
              </a:spcBef>
              <a:spcAft>
                <a:spcPct val="0"/>
              </a:spcAft>
              <a:buClrTx/>
              <a:buSzTx/>
              <a:buNone/>
            </a:pPr>
            <a:r>
              <a:rPr lang="en-US" sz="2000" dirty="0">
                <a:solidFill>
                  <a:prstClr val="black"/>
                </a:solidFill>
                <a:latin typeface="Arial" charset="0"/>
              </a:rPr>
              <a:t>Lead Director, Transitional Living Services </a:t>
            </a:r>
          </a:p>
          <a:p>
            <a:pPr marL="0" lvl="0" indent="0" algn="ctr" defTabSz="914400" fontAlgn="base">
              <a:spcBef>
                <a:spcPct val="0"/>
              </a:spcBef>
              <a:spcAft>
                <a:spcPct val="0"/>
              </a:spcAft>
              <a:buClrTx/>
              <a:buSzTx/>
              <a:buNone/>
            </a:pPr>
            <a:r>
              <a:rPr lang="en-US" sz="2000" dirty="0">
                <a:solidFill>
                  <a:prstClr val="black"/>
                </a:solidFill>
                <a:latin typeface="Arial" charset="0"/>
                <a:hlinkClick r:id="rId3"/>
              </a:rPr>
              <a:t>Gaye.Vopat@dfps.state.tx.us</a:t>
            </a:r>
            <a:endParaRPr lang="en-US" sz="2000" dirty="0">
              <a:solidFill>
                <a:prstClr val="black"/>
              </a:solidFill>
              <a:latin typeface="Arial" charset="0"/>
            </a:endParaRPr>
          </a:p>
          <a:p>
            <a:pPr marL="0" lvl="0" indent="0" algn="ctr" defTabSz="914400" fontAlgn="base">
              <a:spcBef>
                <a:spcPct val="0"/>
              </a:spcBef>
              <a:spcAft>
                <a:spcPct val="0"/>
              </a:spcAft>
              <a:buClrTx/>
              <a:buSzTx/>
              <a:buNone/>
            </a:pPr>
            <a:r>
              <a:rPr lang="en-US" sz="2000" dirty="0">
                <a:solidFill>
                  <a:prstClr val="black"/>
                </a:solidFill>
                <a:latin typeface="Arial" charset="0"/>
              </a:rPr>
              <a:t>512-438-5442</a:t>
            </a:r>
          </a:p>
          <a:p>
            <a:pPr marL="0" indent="0">
              <a:buNone/>
            </a:pPr>
            <a:endParaRPr lang="en-US" dirty="0"/>
          </a:p>
        </p:txBody>
      </p:sp>
      <p:sp>
        <p:nvSpPr>
          <p:cNvPr id="4" name="Slide Number Placeholder 3">
            <a:extLst>
              <a:ext uri="{FF2B5EF4-FFF2-40B4-BE49-F238E27FC236}">
                <a16:creationId xmlns:a16="http://schemas.microsoft.com/office/drawing/2014/main" id="{0B4A2C21-D5D8-4278-B2E8-F61DFADD8347}"/>
              </a:ext>
            </a:extLst>
          </p:cNvPr>
          <p:cNvSpPr>
            <a:spLocks noGrp="1"/>
          </p:cNvSpPr>
          <p:nvPr>
            <p:ph type="sldNum" sz="quarter" idx="12"/>
          </p:nvPr>
        </p:nvSpPr>
        <p:spPr/>
        <p:txBody>
          <a:bodyPr/>
          <a:lstStyle/>
          <a:p>
            <a:fld id="{BB020C72-5B05-4446-B2D9-0A8BE9D707D8}" type="slidenum">
              <a:rPr lang="en-US" smtClean="0"/>
              <a:pPr/>
              <a:t>11</a:t>
            </a:fld>
            <a:endParaRPr lang="en-US" dirty="0"/>
          </a:p>
        </p:txBody>
      </p:sp>
    </p:spTree>
    <p:extLst>
      <p:ext uri="{BB962C8B-B14F-4D97-AF65-F5344CB8AC3E}">
        <p14:creationId xmlns:p14="http://schemas.microsoft.com/office/powerpoint/2010/main" val="17509273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B020C72-5B05-4446-B2D9-0A8BE9D707D8}" type="slidenum">
              <a:rPr lang="en-US" smtClean="0"/>
              <a:pPr/>
              <a:t>2</a:t>
            </a:fld>
            <a:endParaRPr lang="en-US" dirty="0"/>
          </a:p>
        </p:txBody>
      </p:sp>
      <p:sp>
        <p:nvSpPr>
          <p:cNvPr id="2" name="Title 1"/>
          <p:cNvSpPr>
            <a:spLocks noGrp="1"/>
          </p:cNvSpPr>
          <p:nvPr>
            <p:ph type="title" idx="4294967295"/>
          </p:nvPr>
        </p:nvSpPr>
        <p:spPr>
          <a:xfrm>
            <a:off x="2743200" y="457200"/>
            <a:ext cx="6172200" cy="504825"/>
          </a:xfrm>
        </p:spPr>
        <p:txBody>
          <a:bodyPr>
            <a:noAutofit/>
          </a:bodyPr>
          <a:lstStyle/>
          <a:p>
            <a:pPr algn="r"/>
            <a:r>
              <a:rPr lang="en-US" sz="2400" b="1" dirty="0"/>
              <a:t>What is Extended and Return to Foster Care? </a:t>
            </a:r>
          </a:p>
        </p:txBody>
      </p:sp>
      <p:sp>
        <p:nvSpPr>
          <p:cNvPr id="3" name="TextBox 2"/>
          <p:cNvSpPr txBox="1"/>
          <p:nvPr/>
        </p:nvSpPr>
        <p:spPr>
          <a:xfrm>
            <a:off x="838200" y="1358420"/>
            <a:ext cx="7500778" cy="4401205"/>
          </a:xfrm>
          <a:prstGeom prst="rect">
            <a:avLst/>
          </a:prstGeom>
          <a:noFill/>
        </p:spPr>
        <p:txBody>
          <a:bodyPr wrap="square" rtlCol="0">
            <a:spAutoFit/>
          </a:bodyPr>
          <a:lstStyle/>
          <a:p>
            <a:r>
              <a:rPr lang="en-US" sz="2000" dirty="0"/>
              <a:t>Extended Foster Care is a voluntary program that allows a young adult to reside in a paid foster care placement after DFPS legal conservatorship ends (at 18), if the young adult is participating in qualifying activities and if there is an available placement. </a:t>
            </a:r>
          </a:p>
          <a:p>
            <a:endParaRPr lang="en-US" sz="2000" dirty="0"/>
          </a:p>
          <a:p>
            <a:r>
              <a:rPr lang="en-US" sz="2000" dirty="0"/>
              <a:t>Extended foster care placements include foster care placements such as:</a:t>
            </a:r>
          </a:p>
          <a:p>
            <a:pPr marL="800100" lvl="1" indent="-342900">
              <a:buFont typeface="Arial" panose="020B0604020202020204" pitchFamily="34" charset="0"/>
              <a:buChar char="•"/>
            </a:pPr>
            <a:r>
              <a:rPr lang="en-US" sz="2000" dirty="0"/>
              <a:t>foster family-homes;</a:t>
            </a:r>
          </a:p>
          <a:p>
            <a:pPr marL="800100" lvl="1" indent="-342900">
              <a:buFont typeface="Arial" panose="020B0604020202020204" pitchFamily="34" charset="0"/>
              <a:buChar char="•"/>
            </a:pPr>
            <a:r>
              <a:rPr lang="en-US" sz="2000" dirty="0"/>
              <a:t>foster group-homes;</a:t>
            </a:r>
          </a:p>
          <a:p>
            <a:pPr marL="800100" lvl="1" indent="-342900">
              <a:buFont typeface="Arial" panose="020B0604020202020204" pitchFamily="34" charset="0"/>
              <a:buChar char="•"/>
            </a:pPr>
            <a:r>
              <a:rPr lang="en-US" sz="2000" dirty="0"/>
              <a:t>residential group-care facilities;</a:t>
            </a:r>
          </a:p>
          <a:p>
            <a:pPr marL="800100" lvl="1" indent="-342900">
              <a:buFont typeface="Arial" panose="020B0604020202020204" pitchFamily="34" charset="0"/>
              <a:buChar char="•"/>
            </a:pPr>
            <a:r>
              <a:rPr lang="en-US" sz="2000" dirty="0"/>
              <a:t>emergency shelters; </a:t>
            </a:r>
          </a:p>
          <a:p>
            <a:pPr marL="800100" lvl="1" indent="-342900">
              <a:buFont typeface="Arial" panose="020B0604020202020204" pitchFamily="34" charset="0"/>
              <a:buChar char="•"/>
            </a:pPr>
            <a:r>
              <a:rPr lang="en-US" sz="2000" dirty="0"/>
              <a:t>facilities under the authority of other state agencies; and</a:t>
            </a:r>
          </a:p>
          <a:p>
            <a:pPr marL="800100" lvl="1" indent="-342900">
              <a:buFont typeface="Arial" panose="020B0604020202020204" pitchFamily="34" charset="0"/>
              <a:buChar char="•"/>
            </a:pPr>
            <a:r>
              <a:rPr lang="en-US" sz="2000" dirty="0"/>
              <a:t>Supervised Independent Living (SIL) placements</a:t>
            </a:r>
          </a:p>
          <a:p>
            <a:endParaRPr lang="en-US" sz="2000" dirty="0"/>
          </a:p>
        </p:txBody>
      </p:sp>
    </p:spTree>
    <p:extLst>
      <p:ext uri="{BB962C8B-B14F-4D97-AF65-F5344CB8AC3E}">
        <p14:creationId xmlns:p14="http://schemas.microsoft.com/office/powerpoint/2010/main" val="21850647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90AF23B-0798-47DC-9E78-5D341D8D1602}"/>
              </a:ext>
            </a:extLst>
          </p:cNvPr>
          <p:cNvSpPr>
            <a:spLocks noGrp="1"/>
          </p:cNvSpPr>
          <p:nvPr>
            <p:ph type="title"/>
          </p:nvPr>
        </p:nvSpPr>
        <p:spPr>
          <a:xfrm>
            <a:off x="1008061" y="412875"/>
            <a:ext cx="7704138" cy="1227803"/>
          </a:xfrm>
        </p:spPr>
        <p:txBody>
          <a:bodyPr>
            <a:normAutofit fontScale="90000"/>
          </a:bodyPr>
          <a:lstStyle/>
          <a:p>
            <a:pPr marL="457200" indent="-457200" algn="l">
              <a:buFont typeface="Arial" panose="020B0604020202020204" pitchFamily="34" charset="0"/>
              <a:buChar char="•"/>
            </a:pPr>
            <a:r>
              <a:rPr lang="en-US" sz="2800" b="1" dirty="0"/>
              <a:t>                                      </a:t>
            </a:r>
            <a:br>
              <a:rPr lang="en-US" sz="2800" b="1" dirty="0"/>
            </a:br>
            <a:br>
              <a:rPr lang="en-US" sz="2800" b="1" dirty="0"/>
            </a:br>
            <a:r>
              <a:rPr lang="en-US" sz="2800" b="1" dirty="0"/>
              <a:t>                                          </a:t>
            </a:r>
            <a:br>
              <a:rPr lang="en-US" sz="2800" b="1" dirty="0"/>
            </a:br>
            <a:r>
              <a:rPr lang="en-US" sz="2800" b="1" dirty="0"/>
              <a:t> </a:t>
            </a:r>
            <a:br>
              <a:rPr lang="en-US" sz="2800" b="1" dirty="0"/>
            </a:br>
            <a:r>
              <a:rPr lang="en-US" sz="2800" b="1" dirty="0"/>
              <a:t>                                          </a:t>
            </a:r>
            <a:br>
              <a:rPr lang="en-US" sz="2400" b="1" dirty="0">
                <a:solidFill>
                  <a:schemeClr val="accent1"/>
                </a:solidFill>
              </a:rPr>
            </a:br>
            <a:br>
              <a:rPr lang="en-US" sz="2400" b="1" dirty="0">
                <a:solidFill>
                  <a:schemeClr val="accent1"/>
                </a:solidFill>
              </a:rPr>
            </a:br>
            <a:r>
              <a:rPr lang="en-US" sz="2400" b="1" dirty="0">
                <a:solidFill>
                  <a:schemeClr val="accent1"/>
                </a:solidFill>
              </a:rPr>
              <a:t>                                             </a:t>
            </a:r>
            <a:r>
              <a:rPr lang="en-US" sz="2400" b="1" dirty="0"/>
              <a:t>Extended and Return to Foster Care</a:t>
            </a:r>
            <a:br>
              <a:rPr lang="en-US" sz="2400" b="1" dirty="0">
                <a:solidFill>
                  <a:schemeClr val="accent1"/>
                </a:solidFill>
              </a:rPr>
            </a:br>
            <a:br>
              <a:rPr lang="en-US" sz="2400" b="1" dirty="0">
                <a:solidFill>
                  <a:schemeClr val="accent1"/>
                </a:solidFill>
              </a:rPr>
            </a:br>
            <a:r>
              <a:rPr lang="en-US" sz="1600" b="1" dirty="0"/>
              <a:t>Return to Foster Care</a:t>
            </a:r>
            <a:br>
              <a:rPr lang="en-US" sz="1600" b="1" dirty="0"/>
            </a:br>
            <a:r>
              <a:rPr lang="en-US" sz="1600" dirty="0"/>
              <a:t>Same requirements as Extended Foster Care</a:t>
            </a:r>
            <a:br>
              <a:rPr lang="en-US" sz="1600" dirty="0"/>
            </a:br>
            <a:r>
              <a:rPr lang="en-US" sz="1600" dirty="0"/>
              <a:t>Return for Extended Foster Care during semester breaks for at least one month but no more than four months.</a:t>
            </a:r>
            <a:br>
              <a:rPr lang="en-US" sz="1600" dirty="0"/>
            </a:br>
            <a:br>
              <a:rPr lang="en-US" sz="1300" dirty="0"/>
            </a:br>
            <a:r>
              <a:rPr lang="en-US" sz="2200" b="1" dirty="0"/>
              <a:t>Eligibility Requirements</a:t>
            </a:r>
            <a:br>
              <a:rPr lang="en-US" sz="1300" dirty="0"/>
            </a:br>
            <a:br>
              <a:rPr lang="en-US" sz="2400" dirty="0"/>
            </a:br>
            <a:br>
              <a:rPr lang="en-US" sz="2400" dirty="0"/>
            </a:br>
            <a:endParaRPr lang="en-US" sz="2400" dirty="0"/>
          </a:p>
        </p:txBody>
      </p:sp>
      <p:graphicFrame>
        <p:nvGraphicFramePr>
          <p:cNvPr id="11" name="Content Placeholder 10">
            <a:extLst>
              <a:ext uri="{FF2B5EF4-FFF2-40B4-BE49-F238E27FC236}">
                <a16:creationId xmlns:a16="http://schemas.microsoft.com/office/drawing/2014/main" id="{F9EA884A-A7CA-424D-9ADD-B328F2A796A8}"/>
              </a:ext>
            </a:extLst>
          </p:cNvPr>
          <p:cNvGraphicFramePr>
            <a:graphicFrameLocks noGrp="1"/>
          </p:cNvGraphicFramePr>
          <p:nvPr>
            <p:ph idx="1"/>
            <p:extLst>
              <p:ext uri="{D42A27DB-BD31-4B8C-83A1-F6EECF244321}">
                <p14:modId xmlns:p14="http://schemas.microsoft.com/office/powerpoint/2010/main" val="2916836268"/>
              </p:ext>
            </p:extLst>
          </p:nvPr>
        </p:nvGraphicFramePr>
        <p:xfrm>
          <a:off x="1371600" y="2614947"/>
          <a:ext cx="7467602" cy="3482340"/>
        </p:xfrm>
        <a:graphic>
          <a:graphicData uri="http://schemas.openxmlformats.org/drawingml/2006/table">
            <a:tbl>
              <a:tblPr firstRow="1" bandRow="1">
                <a:tableStyleId>{5C22544A-7EE6-4342-B048-85BDC9FD1C3A}</a:tableStyleId>
              </a:tblPr>
              <a:tblGrid>
                <a:gridCol w="3733801">
                  <a:extLst>
                    <a:ext uri="{9D8B030D-6E8A-4147-A177-3AD203B41FA5}">
                      <a16:colId xmlns:a16="http://schemas.microsoft.com/office/drawing/2014/main" val="2186378256"/>
                    </a:ext>
                  </a:extLst>
                </a:gridCol>
                <a:gridCol w="3733801">
                  <a:extLst>
                    <a:ext uri="{9D8B030D-6E8A-4147-A177-3AD203B41FA5}">
                      <a16:colId xmlns:a16="http://schemas.microsoft.com/office/drawing/2014/main" val="4023300718"/>
                    </a:ext>
                  </a:extLst>
                </a:gridCol>
              </a:tblGrid>
              <a:tr h="352800">
                <a:tc>
                  <a:txBody>
                    <a:bodyPr/>
                    <a:lstStyle/>
                    <a:p>
                      <a:r>
                        <a:rPr lang="en-US" dirty="0"/>
                        <a:t>be…</a:t>
                      </a:r>
                    </a:p>
                  </a:txBody>
                  <a:tcPr/>
                </a:tc>
                <a:tc>
                  <a:txBody>
                    <a:bodyPr/>
                    <a:lstStyle/>
                    <a:p>
                      <a:r>
                        <a:rPr lang="en-US" dirty="0"/>
                        <a:t>and…</a:t>
                      </a:r>
                    </a:p>
                  </a:txBody>
                  <a:tcPr/>
                </a:tc>
                <a:extLst>
                  <a:ext uri="{0D108BD9-81ED-4DB2-BD59-A6C34878D82A}">
                    <a16:rowId xmlns:a16="http://schemas.microsoft.com/office/drawing/2014/main" val="460801830"/>
                  </a:ext>
                </a:extLst>
              </a:tr>
              <a:tr h="238875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effectLst/>
                        </a:rPr>
                        <a:t>18, 19, or 20 years old…</a:t>
                      </a:r>
                    </a:p>
                    <a:p>
                      <a:endParaRPr lang="en-US" sz="1200" dirty="0"/>
                    </a:p>
                  </a:txBody>
                  <a:tcPr/>
                </a:tc>
                <a:tc>
                  <a:txBody>
                    <a:bodyPr/>
                    <a:lstStyle/>
                    <a:p>
                      <a:pPr marL="285750" marR="0" indent="-285750" algn="l" fontAlgn="t">
                        <a:spcBef>
                          <a:spcPts val="200"/>
                        </a:spcBef>
                        <a:spcAft>
                          <a:spcPts val="100"/>
                        </a:spcAft>
                        <a:buFont typeface="Arial" panose="020B0604020202020204" pitchFamily="34" charset="0"/>
                        <a:buChar char="•"/>
                      </a:pPr>
                      <a:r>
                        <a:rPr lang="en-US" sz="1200" b="0" dirty="0">
                          <a:effectLst/>
                        </a:rPr>
                        <a:t>regularly attending high school or a program leading to a high school     diploma or a high school equivalency certificate (GED);</a:t>
                      </a:r>
                    </a:p>
                    <a:p>
                      <a:pPr marL="285750" marR="0" indent="-285750" algn="l" fontAlgn="t">
                        <a:spcBef>
                          <a:spcPts val="200"/>
                        </a:spcBef>
                        <a:spcAft>
                          <a:spcPts val="100"/>
                        </a:spcAft>
                        <a:buFont typeface="Arial" panose="020B0604020202020204" pitchFamily="34" charset="0"/>
                        <a:buChar char="•"/>
                      </a:pPr>
                      <a:r>
                        <a:rPr lang="en-US" sz="1200" b="0" dirty="0">
                          <a:effectLst/>
                        </a:rPr>
                        <a:t>regularly attending an institution of higher learning or postsecondary;</a:t>
                      </a:r>
                    </a:p>
                    <a:p>
                      <a:pPr marL="285750" marR="0" indent="-285750" algn="l" fontAlgn="t">
                        <a:spcBef>
                          <a:spcPts val="200"/>
                        </a:spcBef>
                        <a:spcAft>
                          <a:spcPts val="100"/>
                        </a:spcAft>
                        <a:buFont typeface="Arial" panose="020B0604020202020204" pitchFamily="34" charset="0"/>
                        <a:buChar char="•"/>
                      </a:pPr>
                      <a:r>
                        <a:rPr lang="en-US" sz="1200" b="0" dirty="0">
                          <a:effectLst/>
                        </a:rPr>
                        <a:t>vocational or technical program (minimum six hours per semester);</a:t>
                      </a:r>
                    </a:p>
                    <a:p>
                      <a:pPr marL="285750" marR="0" indent="-285750" algn="l" fontAlgn="t">
                        <a:spcBef>
                          <a:spcPts val="200"/>
                        </a:spcBef>
                        <a:spcAft>
                          <a:spcPts val="100"/>
                        </a:spcAft>
                        <a:buFont typeface="Arial" panose="020B0604020202020204" pitchFamily="34" charset="0"/>
                        <a:buChar char="•"/>
                      </a:pPr>
                      <a:r>
                        <a:rPr lang="en-US" sz="1200" b="0" dirty="0">
                          <a:effectLst/>
                        </a:rPr>
                        <a:t>participating in a program or activity that promotes or removes barriers to employment;</a:t>
                      </a:r>
                    </a:p>
                    <a:p>
                      <a:pPr marL="285750" marR="0" indent="-285750" algn="l" fontAlgn="t">
                        <a:spcBef>
                          <a:spcPts val="200"/>
                        </a:spcBef>
                        <a:spcAft>
                          <a:spcPts val="100"/>
                        </a:spcAft>
                        <a:buFont typeface="Arial" panose="020B0604020202020204" pitchFamily="34" charset="0"/>
                        <a:buChar char="•"/>
                      </a:pPr>
                      <a:r>
                        <a:rPr lang="en-US" sz="1200" b="0" dirty="0">
                          <a:effectLst/>
                        </a:rPr>
                        <a:t>employed at least 80 hours a month; or</a:t>
                      </a:r>
                    </a:p>
                    <a:p>
                      <a:pPr marL="285750" marR="0" indent="-285750" algn="l" fontAlgn="t">
                        <a:spcBef>
                          <a:spcPts val="200"/>
                        </a:spcBef>
                        <a:spcAft>
                          <a:spcPts val="100"/>
                        </a:spcAft>
                        <a:buFont typeface="Arial" panose="020B0604020202020204" pitchFamily="34" charset="0"/>
                        <a:buChar char="•"/>
                      </a:pPr>
                      <a:r>
                        <a:rPr lang="en-US" sz="1200" b="0" dirty="0">
                          <a:effectLst/>
                        </a:rPr>
                        <a:t>incapable of performing the activities described above due to a documented medical condition.</a:t>
                      </a:r>
                    </a:p>
                  </a:txBody>
                  <a:tcPr/>
                </a:tc>
                <a:extLst>
                  <a:ext uri="{0D108BD9-81ED-4DB2-BD59-A6C34878D82A}">
                    <a16:rowId xmlns:a16="http://schemas.microsoft.com/office/drawing/2014/main" val="1090405160"/>
                  </a:ext>
                </a:extLst>
              </a:tr>
              <a:tr h="61125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effectLst/>
                        </a:rPr>
                        <a:t>21 years old…</a:t>
                      </a:r>
                    </a:p>
                    <a:p>
                      <a:endParaRPr lang="en-US" sz="1200" dirty="0"/>
                    </a:p>
                  </a:txBody>
                  <a:tcPr/>
                </a:tc>
                <a:tc>
                  <a:txBody>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effectLst/>
                        </a:rPr>
                        <a:t>regularly attending high school or a program leading to a high school diploma or a high school equivalency certificate (GED).</a:t>
                      </a:r>
                    </a:p>
                  </a:txBody>
                  <a:tcPr/>
                </a:tc>
                <a:extLst>
                  <a:ext uri="{0D108BD9-81ED-4DB2-BD59-A6C34878D82A}">
                    <a16:rowId xmlns:a16="http://schemas.microsoft.com/office/drawing/2014/main" val="1958865012"/>
                  </a:ext>
                </a:extLst>
              </a:tr>
            </a:tbl>
          </a:graphicData>
        </a:graphic>
      </p:graphicFrame>
      <p:sp>
        <p:nvSpPr>
          <p:cNvPr id="2" name="Slide Number Placeholder 1">
            <a:extLst>
              <a:ext uri="{FF2B5EF4-FFF2-40B4-BE49-F238E27FC236}">
                <a16:creationId xmlns:a16="http://schemas.microsoft.com/office/drawing/2014/main" id="{01058FD9-454F-4D6C-8A93-6DAAB5729205}"/>
              </a:ext>
            </a:extLst>
          </p:cNvPr>
          <p:cNvSpPr>
            <a:spLocks noGrp="1"/>
          </p:cNvSpPr>
          <p:nvPr>
            <p:ph type="sldNum" sz="quarter" idx="12"/>
          </p:nvPr>
        </p:nvSpPr>
        <p:spPr/>
        <p:txBody>
          <a:bodyPr/>
          <a:lstStyle/>
          <a:p>
            <a:fld id="{4C4E0E95-BAC9-4914-A03C-DBE64D68927F}" type="slidenum">
              <a:rPr lang="en-US" smtClean="0"/>
              <a:pPr/>
              <a:t>3</a:t>
            </a:fld>
            <a:endParaRPr lang="en-US" dirty="0"/>
          </a:p>
        </p:txBody>
      </p:sp>
    </p:spTree>
    <p:extLst>
      <p:ext uri="{BB962C8B-B14F-4D97-AF65-F5344CB8AC3E}">
        <p14:creationId xmlns:p14="http://schemas.microsoft.com/office/powerpoint/2010/main" val="17387709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B020C72-5B05-4446-B2D9-0A8BE9D707D8}" type="slidenum">
              <a:rPr lang="en-US" smtClean="0"/>
              <a:pPr/>
              <a:t>4</a:t>
            </a:fld>
            <a:endParaRPr lang="en-US" dirty="0"/>
          </a:p>
        </p:txBody>
      </p:sp>
      <p:sp>
        <p:nvSpPr>
          <p:cNvPr id="2" name="Title 1"/>
          <p:cNvSpPr>
            <a:spLocks noGrp="1"/>
          </p:cNvSpPr>
          <p:nvPr>
            <p:ph type="title" idx="4294967295"/>
          </p:nvPr>
        </p:nvSpPr>
        <p:spPr>
          <a:xfrm>
            <a:off x="3048000" y="457200"/>
            <a:ext cx="5822950" cy="504825"/>
          </a:xfrm>
        </p:spPr>
        <p:txBody>
          <a:bodyPr>
            <a:noAutofit/>
          </a:bodyPr>
          <a:lstStyle/>
          <a:p>
            <a:pPr algn="r"/>
            <a:r>
              <a:rPr lang="en-US" sz="2400" b="1" dirty="0"/>
              <a:t>What is Supervised Independent Living? </a:t>
            </a:r>
          </a:p>
        </p:txBody>
      </p:sp>
      <p:sp>
        <p:nvSpPr>
          <p:cNvPr id="3" name="TextBox 2"/>
          <p:cNvSpPr txBox="1"/>
          <p:nvPr/>
        </p:nvSpPr>
        <p:spPr>
          <a:xfrm>
            <a:off x="762000" y="1447800"/>
            <a:ext cx="7924800" cy="2015936"/>
          </a:xfrm>
          <a:prstGeom prst="rect">
            <a:avLst/>
          </a:prstGeom>
          <a:noFill/>
        </p:spPr>
        <p:txBody>
          <a:bodyPr wrap="square" rtlCol="0">
            <a:spAutoFit/>
          </a:bodyPr>
          <a:lstStyle/>
          <a:p>
            <a:pPr>
              <a:spcAft>
                <a:spcPts val="600"/>
              </a:spcAft>
            </a:pPr>
            <a:r>
              <a:rPr lang="en-US" sz="2000" b="1" dirty="0"/>
              <a:t>The Supervised Independent Living (SIL) program is a component of the Extended Foster Care:</a:t>
            </a:r>
          </a:p>
          <a:p>
            <a:pPr marL="342900" indent="-342900">
              <a:spcAft>
                <a:spcPts val="600"/>
              </a:spcAft>
              <a:buFont typeface="Arial" panose="020B0604020202020204" pitchFamily="34" charset="0"/>
              <a:buChar char="•"/>
            </a:pPr>
            <a:r>
              <a:rPr lang="en-US" sz="2000" dirty="0"/>
              <a:t>It is a placement where young adults can reside in a less restrictive, non-traditional living arrangement while continuing to receive casework and support service to help them become independent and self-sufficient. </a:t>
            </a:r>
          </a:p>
        </p:txBody>
      </p:sp>
      <p:sp>
        <p:nvSpPr>
          <p:cNvPr id="5" name="Rectangle 4"/>
          <p:cNvSpPr/>
          <p:nvPr/>
        </p:nvSpPr>
        <p:spPr>
          <a:xfrm>
            <a:off x="762000" y="3581400"/>
            <a:ext cx="8024862" cy="1785104"/>
          </a:xfrm>
          <a:prstGeom prst="rect">
            <a:avLst/>
          </a:prstGeom>
        </p:spPr>
        <p:txBody>
          <a:bodyPr wrap="square">
            <a:spAutoFit/>
          </a:bodyPr>
          <a:lstStyle/>
          <a:p>
            <a:pPr lvl="0">
              <a:spcBef>
                <a:spcPts val="0"/>
              </a:spcBef>
              <a:spcAft>
                <a:spcPts val="600"/>
              </a:spcAft>
            </a:pPr>
            <a:r>
              <a:rPr lang="en-US" sz="2000" b="1" dirty="0"/>
              <a:t>Major Goals of SIL</a:t>
            </a:r>
          </a:p>
          <a:p>
            <a:pPr marL="342900" lvl="0" indent="-342900">
              <a:spcBef>
                <a:spcPts val="0"/>
              </a:spcBef>
              <a:spcAft>
                <a:spcPts val="600"/>
              </a:spcAft>
              <a:buFont typeface="Arial" panose="020B0604020202020204" pitchFamily="34" charset="0"/>
              <a:buChar char="•"/>
            </a:pPr>
            <a:r>
              <a:rPr lang="en-US" sz="2000" dirty="0"/>
              <a:t>Provide a supportive, safe living environment for individuals who have aged out of foster care. </a:t>
            </a:r>
          </a:p>
          <a:p>
            <a:pPr marL="342900" lvl="0" indent="-342900">
              <a:spcBef>
                <a:spcPts val="0"/>
              </a:spcBef>
              <a:spcAft>
                <a:spcPts val="600"/>
              </a:spcAft>
              <a:buFont typeface="Arial" panose="020B0604020202020204" pitchFamily="34" charset="0"/>
              <a:buChar char="•"/>
            </a:pPr>
            <a:r>
              <a:rPr lang="en-US" sz="2000" dirty="0"/>
              <a:t>Provide financial support for participants in the form of housing, food, and funding for hygiene products and cell phone services.</a:t>
            </a:r>
          </a:p>
        </p:txBody>
      </p:sp>
    </p:spTree>
    <p:extLst>
      <p:ext uri="{BB962C8B-B14F-4D97-AF65-F5344CB8AC3E}">
        <p14:creationId xmlns:p14="http://schemas.microsoft.com/office/powerpoint/2010/main" val="1124475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B020C72-5B05-4446-B2D9-0A8BE9D707D8}" type="slidenum">
              <a:rPr lang="en-US" smtClean="0"/>
              <a:pPr/>
              <a:t>5</a:t>
            </a:fld>
            <a:endParaRPr lang="en-US" dirty="0"/>
          </a:p>
        </p:txBody>
      </p:sp>
      <p:sp>
        <p:nvSpPr>
          <p:cNvPr id="2" name="Title 1"/>
          <p:cNvSpPr>
            <a:spLocks noGrp="1"/>
          </p:cNvSpPr>
          <p:nvPr>
            <p:ph type="title" idx="4294967295"/>
          </p:nvPr>
        </p:nvSpPr>
        <p:spPr>
          <a:xfrm>
            <a:off x="3276600" y="381000"/>
            <a:ext cx="5410200" cy="534988"/>
          </a:xfrm>
        </p:spPr>
        <p:txBody>
          <a:bodyPr>
            <a:noAutofit/>
          </a:bodyPr>
          <a:lstStyle/>
          <a:p>
            <a:pPr algn="r"/>
            <a:r>
              <a:rPr lang="en-US" sz="2400" b="1" dirty="0"/>
              <a:t>What is Supervised Independent Living</a:t>
            </a:r>
          </a:p>
        </p:txBody>
      </p:sp>
      <p:sp>
        <p:nvSpPr>
          <p:cNvPr id="3" name="Content Placeholder 2"/>
          <p:cNvSpPr>
            <a:spLocks noGrp="1"/>
          </p:cNvSpPr>
          <p:nvPr>
            <p:ph idx="4294967295"/>
          </p:nvPr>
        </p:nvSpPr>
        <p:spPr>
          <a:xfrm>
            <a:off x="838200" y="1371600"/>
            <a:ext cx="8120108" cy="4495800"/>
          </a:xfrm>
        </p:spPr>
        <p:txBody>
          <a:bodyPr>
            <a:noAutofit/>
          </a:bodyPr>
          <a:lstStyle/>
          <a:p>
            <a:pPr>
              <a:spcBef>
                <a:spcPts val="0"/>
              </a:spcBef>
              <a:spcAft>
                <a:spcPts val="0"/>
              </a:spcAft>
              <a:buClrTx/>
              <a:buFont typeface="Arial" panose="020B0604020202020204" pitchFamily="34" charset="0"/>
              <a:buChar char="•"/>
            </a:pPr>
            <a:r>
              <a:rPr lang="en-US" sz="2000" b="1" dirty="0">
                <a:latin typeface="Arial" panose="020B0604020202020204" pitchFamily="34" charset="0"/>
                <a:cs typeface="Arial" panose="020B0604020202020204" pitchFamily="34" charset="0"/>
              </a:rPr>
              <a:t>Through SIL a young adult is:</a:t>
            </a:r>
          </a:p>
          <a:p>
            <a:pPr>
              <a:spcBef>
                <a:spcPts val="0"/>
              </a:spcBef>
              <a:spcAft>
                <a:spcPts val="0"/>
              </a:spcAft>
              <a:buClrTx/>
              <a:buFont typeface="Arial" panose="020B0604020202020204" pitchFamily="34" charset="0"/>
              <a:buChar char="•"/>
            </a:pPr>
            <a:endParaRPr lang="en-US" sz="2000" b="1" dirty="0">
              <a:latin typeface="Arial" panose="020B0604020202020204" pitchFamily="34" charset="0"/>
              <a:cs typeface="Arial" panose="020B0604020202020204" pitchFamily="34" charset="0"/>
            </a:endParaRPr>
          </a:p>
          <a:p>
            <a:pPr>
              <a:spcBef>
                <a:spcPts val="0"/>
              </a:spcBef>
              <a:buClrTx/>
              <a:buFont typeface="Arial" panose="020B0604020202020204" pitchFamily="34" charset="0"/>
              <a:buChar char="•"/>
            </a:pPr>
            <a:r>
              <a:rPr lang="en-US" sz="2000" dirty="0">
                <a:latin typeface="Arial" panose="020B0604020202020204" pitchFamily="34" charset="0"/>
                <a:cs typeface="Arial" panose="020B0604020202020204" pitchFamily="34" charset="0"/>
              </a:rPr>
              <a:t>Allowed increased responsibilities with minimal supervision </a:t>
            </a:r>
          </a:p>
          <a:p>
            <a:pPr lvl="1">
              <a:spcBef>
                <a:spcPts val="0"/>
              </a:spcBef>
              <a:buClrTx/>
              <a:buFont typeface="Arial" panose="020B0604020202020204" pitchFamily="34" charset="0"/>
              <a:buChar char="•"/>
            </a:pPr>
            <a:r>
              <a:rPr lang="en-US" dirty="0">
                <a:latin typeface="Arial" panose="020B0604020202020204" pitchFamily="34" charset="0"/>
                <a:cs typeface="Arial" panose="020B0604020202020204" pitchFamily="34" charset="0"/>
              </a:rPr>
              <a:t>Manage their own finances </a:t>
            </a:r>
          </a:p>
          <a:p>
            <a:pPr lvl="1">
              <a:spcBef>
                <a:spcPts val="0"/>
              </a:spcBef>
              <a:buClrTx/>
              <a:buFont typeface="Arial" panose="020B0604020202020204" pitchFamily="34" charset="0"/>
              <a:buChar char="•"/>
            </a:pPr>
            <a:r>
              <a:rPr lang="en-US" dirty="0">
                <a:latin typeface="Arial" panose="020B0604020202020204" pitchFamily="34" charset="0"/>
                <a:cs typeface="Arial" panose="020B0604020202020204" pitchFamily="34" charset="0"/>
              </a:rPr>
              <a:t>Buying groceries/personal items </a:t>
            </a:r>
          </a:p>
          <a:p>
            <a:pPr lvl="1">
              <a:spcBef>
                <a:spcPts val="0"/>
              </a:spcBef>
              <a:buClrTx/>
              <a:buFont typeface="Arial" panose="020B0604020202020204" pitchFamily="34" charset="0"/>
              <a:buChar char="•"/>
            </a:pPr>
            <a:r>
              <a:rPr lang="en-US" dirty="0">
                <a:latin typeface="Arial" panose="020B0604020202020204" pitchFamily="34" charset="0"/>
                <a:cs typeface="Arial" panose="020B0604020202020204" pitchFamily="34" charset="0"/>
              </a:rPr>
              <a:t>Working with a Landlord </a:t>
            </a:r>
          </a:p>
          <a:p>
            <a:pPr lvl="1">
              <a:spcBef>
                <a:spcPts val="0"/>
              </a:spcBef>
              <a:spcAft>
                <a:spcPts val="0"/>
              </a:spcAft>
              <a:buClrTx/>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a:spcBef>
                <a:spcPts val="0"/>
              </a:spcBef>
              <a:buClrTx/>
              <a:buFont typeface="Arial" panose="020B0604020202020204" pitchFamily="34" charset="0"/>
              <a:buChar char="•"/>
            </a:pPr>
            <a:r>
              <a:rPr lang="en-US" sz="2000" dirty="0">
                <a:latin typeface="Arial" panose="020B0604020202020204" pitchFamily="34" charset="0"/>
                <a:cs typeface="Arial" panose="020B0604020202020204" pitchFamily="34" charset="0"/>
              </a:rPr>
              <a:t>Assisted with the transition to independent living </a:t>
            </a:r>
          </a:p>
          <a:p>
            <a:pPr lvl="1">
              <a:spcBef>
                <a:spcPts val="0"/>
              </a:spcBef>
              <a:buClrTx/>
              <a:buFont typeface="Arial" panose="020B0604020202020204" pitchFamily="34" charset="0"/>
              <a:buChar char="•"/>
            </a:pPr>
            <a:r>
              <a:rPr lang="en-US" dirty="0">
                <a:latin typeface="Arial" panose="020B0604020202020204" pitchFamily="34" charset="0"/>
                <a:cs typeface="Arial" panose="020B0604020202020204" pitchFamily="34" charset="0"/>
              </a:rPr>
              <a:t>Achieving identified education and employment goals </a:t>
            </a:r>
          </a:p>
          <a:p>
            <a:pPr lvl="1">
              <a:spcBef>
                <a:spcPts val="0"/>
              </a:spcBef>
              <a:buClrTx/>
              <a:buFont typeface="Arial" panose="020B0604020202020204" pitchFamily="34" charset="0"/>
              <a:buChar char="•"/>
            </a:pPr>
            <a:r>
              <a:rPr lang="en-US" dirty="0">
                <a:latin typeface="Arial" panose="020B0604020202020204" pitchFamily="34" charset="0"/>
                <a:cs typeface="Arial" panose="020B0604020202020204" pitchFamily="34" charset="0"/>
              </a:rPr>
              <a:t>Accessing community resources </a:t>
            </a:r>
          </a:p>
          <a:p>
            <a:pPr lvl="1">
              <a:spcBef>
                <a:spcPts val="0"/>
              </a:spcBef>
              <a:buClrTx/>
              <a:buFont typeface="Arial" panose="020B0604020202020204" pitchFamily="34" charset="0"/>
              <a:buChar char="•"/>
            </a:pPr>
            <a:r>
              <a:rPr lang="en-US" dirty="0">
                <a:latin typeface="Arial" panose="020B0604020202020204" pitchFamily="34" charset="0"/>
                <a:cs typeface="Arial" panose="020B0604020202020204" pitchFamily="34" charset="0"/>
              </a:rPr>
              <a:t>Engaging in needed life skills training </a:t>
            </a:r>
          </a:p>
          <a:p>
            <a:pPr lvl="1">
              <a:spcBef>
                <a:spcPts val="0"/>
              </a:spcBef>
              <a:buClrTx/>
              <a:buFont typeface="Arial" panose="020B0604020202020204" pitchFamily="34" charset="0"/>
              <a:buChar char="•"/>
            </a:pPr>
            <a:r>
              <a:rPr lang="en-US" dirty="0">
                <a:latin typeface="Arial" panose="020B0604020202020204" pitchFamily="34" charset="0"/>
                <a:cs typeface="Arial" panose="020B0604020202020204" pitchFamily="34" charset="0"/>
              </a:rPr>
              <a:t>Establishing important relationships </a:t>
            </a:r>
          </a:p>
        </p:txBody>
      </p:sp>
    </p:spTree>
    <p:extLst>
      <p:ext uri="{BB962C8B-B14F-4D97-AF65-F5344CB8AC3E}">
        <p14:creationId xmlns:p14="http://schemas.microsoft.com/office/powerpoint/2010/main" val="34054678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E9A5BC2-D73B-418E-9CFB-4AF75E650B15}"/>
              </a:ext>
            </a:extLst>
          </p:cNvPr>
          <p:cNvSpPr>
            <a:spLocks noGrp="1"/>
          </p:cNvSpPr>
          <p:nvPr>
            <p:ph type="title"/>
          </p:nvPr>
        </p:nvSpPr>
        <p:spPr>
          <a:xfrm>
            <a:off x="982133" y="384702"/>
            <a:ext cx="7704667" cy="758298"/>
          </a:xfrm>
        </p:spPr>
        <p:txBody>
          <a:bodyPr>
            <a:normAutofit/>
          </a:bodyPr>
          <a:lstStyle/>
          <a:p>
            <a:r>
              <a:rPr lang="en-US" sz="2000" b="1" dirty="0">
                <a:solidFill>
                  <a:schemeClr val="tx1">
                    <a:lumMod val="95000"/>
                    <a:lumOff val="5000"/>
                  </a:schemeClr>
                </a:solidFill>
                <a:latin typeface="Arial" panose="020B0604020202020204" pitchFamily="34" charset="0"/>
                <a:cs typeface="Arial" panose="020B0604020202020204" pitchFamily="34" charset="0"/>
              </a:rPr>
              <a:t>                                   What is Supervised Independent Living</a:t>
            </a:r>
            <a:endParaRPr lang="en-US" sz="2000" dirty="0"/>
          </a:p>
        </p:txBody>
      </p:sp>
      <p:sp>
        <p:nvSpPr>
          <p:cNvPr id="4" name="Content Placeholder 3">
            <a:extLst>
              <a:ext uri="{FF2B5EF4-FFF2-40B4-BE49-F238E27FC236}">
                <a16:creationId xmlns:a16="http://schemas.microsoft.com/office/drawing/2014/main" id="{DB92F8FE-F672-4D56-9897-04B7E2AF158E}"/>
              </a:ext>
            </a:extLst>
          </p:cNvPr>
          <p:cNvSpPr>
            <a:spLocks noGrp="1"/>
          </p:cNvSpPr>
          <p:nvPr>
            <p:ph idx="1"/>
          </p:nvPr>
        </p:nvSpPr>
        <p:spPr>
          <a:xfrm>
            <a:off x="982133" y="1981200"/>
            <a:ext cx="7704667" cy="4018616"/>
          </a:xfrm>
        </p:spPr>
        <p:txBody>
          <a:bodyPr>
            <a:normAutofit fontScale="92500" lnSpcReduction="20000"/>
          </a:bodyPr>
          <a:lstStyle/>
          <a:p>
            <a:pPr marL="0" indent="0">
              <a:buNone/>
            </a:pPr>
            <a:r>
              <a:rPr lang="en-US" sz="2200" b="1" dirty="0">
                <a:latin typeface="Arial" panose="020B0604020202020204" pitchFamily="34" charset="0"/>
                <a:cs typeface="Arial" panose="020B0604020202020204" pitchFamily="34" charset="0"/>
              </a:rPr>
              <a:t>SIL settings can include: </a:t>
            </a:r>
          </a:p>
          <a:p>
            <a:pPr marL="800100" lvl="1" indent="-342900">
              <a:lnSpc>
                <a:spcPct val="200000"/>
              </a:lnSpc>
              <a:buFont typeface="Arial" panose="020B0604020202020204" pitchFamily="34" charset="0"/>
              <a:buChar char="•"/>
            </a:pPr>
            <a:r>
              <a:rPr lang="en-US" sz="2200" dirty="0">
                <a:latin typeface="Arial" panose="020B0604020202020204" pitchFamily="34" charset="0"/>
                <a:cs typeface="Arial" panose="020B0604020202020204" pitchFamily="34" charset="0"/>
              </a:rPr>
              <a:t>Apartments; </a:t>
            </a:r>
          </a:p>
          <a:p>
            <a:pPr marL="800100" lvl="1" indent="-342900">
              <a:lnSpc>
                <a:spcPct val="200000"/>
              </a:lnSpc>
              <a:buFont typeface="Arial" panose="020B0604020202020204" pitchFamily="34" charset="0"/>
              <a:buChar char="•"/>
            </a:pPr>
            <a:r>
              <a:rPr lang="en-US" sz="2200" dirty="0">
                <a:latin typeface="Arial" panose="020B0604020202020204" pitchFamily="34" charset="0"/>
                <a:cs typeface="Arial" panose="020B0604020202020204" pitchFamily="34" charset="0"/>
              </a:rPr>
              <a:t>Non-College Dorms; </a:t>
            </a:r>
          </a:p>
          <a:p>
            <a:pPr marL="800100" lvl="1" indent="-342900">
              <a:lnSpc>
                <a:spcPct val="200000"/>
              </a:lnSpc>
              <a:buFont typeface="Arial" panose="020B0604020202020204" pitchFamily="34" charset="0"/>
              <a:buChar char="•"/>
            </a:pPr>
            <a:r>
              <a:rPr lang="en-US" sz="2200" dirty="0">
                <a:latin typeface="Arial" panose="020B0604020202020204" pitchFamily="34" charset="0"/>
                <a:cs typeface="Arial" panose="020B0604020202020204" pitchFamily="34" charset="0"/>
              </a:rPr>
              <a:t>College Dorms; </a:t>
            </a:r>
          </a:p>
          <a:p>
            <a:pPr marL="800100" lvl="1" indent="-342900">
              <a:lnSpc>
                <a:spcPct val="200000"/>
              </a:lnSpc>
              <a:buFont typeface="Arial" panose="020B0604020202020204" pitchFamily="34" charset="0"/>
              <a:buChar char="•"/>
            </a:pPr>
            <a:r>
              <a:rPr lang="en-US" sz="2200" dirty="0">
                <a:latin typeface="Arial" panose="020B0604020202020204" pitchFamily="34" charset="0"/>
                <a:cs typeface="Arial" panose="020B0604020202020204" pitchFamily="34" charset="0"/>
              </a:rPr>
              <a:t>Shared Housing; and </a:t>
            </a:r>
          </a:p>
          <a:p>
            <a:pPr marL="800100" lvl="1" indent="-342900">
              <a:lnSpc>
                <a:spcPct val="200000"/>
              </a:lnSpc>
              <a:buFont typeface="Arial" panose="020B0604020202020204" pitchFamily="34" charset="0"/>
              <a:buChar char="•"/>
            </a:pPr>
            <a:r>
              <a:rPr lang="en-US" sz="2200" dirty="0">
                <a:latin typeface="Arial" panose="020B0604020202020204" pitchFamily="34" charset="0"/>
                <a:cs typeface="Arial" panose="020B0604020202020204" pitchFamily="34" charset="0"/>
              </a:rPr>
              <a:t>Host Homes </a:t>
            </a:r>
          </a:p>
          <a:p>
            <a:endParaRPr lang="en-US" dirty="0"/>
          </a:p>
        </p:txBody>
      </p:sp>
      <p:sp>
        <p:nvSpPr>
          <p:cNvPr id="2" name="Slide Number Placeholder 1">
            <a:extLst>
              <a:ext uri="{FF2B5EF4-FFF2-40B4-BE49-F238E27FC236}">
                <a16:creationId xmlns:a16="http://schemas.microsoft.com/office/drawing/2014/main" id="{FDBA88AC-6B6A-48EF-9C62-359AD5932ED2}"/>
              </a:ext>
            </a:extLst>
          </p:cNvPr>
          <p:cNvSpPr>
            <a:spLocks noGrp="1"/>
          </p:cNvSpPr>
          <p:nvPr>
            <p:ph type="sldNum" sz="quarter" idx="12"/>
          </p:nvPr>
        </p:nvSpPr>
        <p:spPr/>
        <p:txBody>
          <a:bodyPr/>
          <a:lstStyle/>
          <a:p>
            <a:fld id="{4C4E0E95-BAC9-4914-A03C-DBE64D68927F}" type="slidenum">
              <a:rPr lang="en-US" smtClean="0"/>
              <a:pPr/>
              <a:t>6</a:t>
            </a:fld>
            <a:endParaRPr lang="en-US" dirty="0"/>
          </a:p>
        </p:txBody>
      </p:sp>
    </p:spTree>
    <p:extLst>
      <p:ext uri="{BB962C8B-B14F-4D97-AF65-F5344CB8AC3E}">
        <p14:creationId xmlns:p14="http://schemas.microsoft.com/office/powerpoint/2010/main" val="16022099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C8287FD-C3A7-47EF-AF04-0202DCFCBC2F}"/>
              </a:ext>
            </a:extLst>
          </p:cNvPr>
          <p:cNvSpPr>
            <a:spLocks noGrp="1"/>
          </p:cNvSpPr>
          <p:nvPr>
            <p:ph type="title"/>
          </p:nvPr>
        </p:nvSpPr>
        <p:spPr/>
        <p:txBody>
          <a:bodyPr>
            <a:normAutofit fontScale="90000"/>
          </a:bodyPr>
          <a:lstStyle/>
          <a:p>
            <a:r>
              <a:rPr lang="en-US" sz="2200" b="1" dirty="0">
                <a:solidFill>
                  <a:schemeClr val="tx1">
                    <a:lumMod val="95000"/>
                    <a:lumOff val="5000"/>
                  </a:schemeClr>
                </a:solidFill>
                <a:latin typeface="Arial" panose="020B0604020202020204" pitchFamily="34" charset="0"/>
                <a:cs typeface="Arial" panose="020B0604020202020204" pitchFamily="34" charset="0"/>
              </a:rPr>
              <a:t>                                      What is Supervised Independent Living</a:t>
            </a:r>
            <a:br>
              <a:rPr lang="en-US" sz="2800" b="1" dirty="0">
                <a:solidFill>
                  <a:schemeClr val="tx1">
                    <a:lumMod val="95000"/>
                    <a:lumOff val="5000"/>
                  </a:schemeClr>
                </a:solidFill>
                <a:latin typeface="Arial" panose="020B0604020202020204" pitchFamily="34" charset="0"/>
                <a:cs typeface="Arial" panose="020B0604020202020204" pitchFamily="34" charset="0"/>
              </a:rPr>
            </a:br>
            <a:br>
              <a:rPr lang="en-US" sz="2800" b="1" dirty="0">
                <a:solidFill>
                  <a:schemeClr val="tx1">
                    <a:lumMod val="95000"/>
                    <a:lumOff val="5000"/>
                  </a:schemeClr>
                </a:solidFill>
                <a:latin typeface="Arial" panose="020B0604020202020204" pitchFamily="34" charset="0"/>
                <a:cs typeface="Arial" panose="020B0604020202020204" pitchFamily="34" charset="0"/>
              </a:rPr>
            </a:br>
            <a:br>
              <a:rPr lang="en-US" sz="2800" b="1" dirty="0">
                <a:solidFill>
                  <a:schemeClr val="tx1">
                    <a:lumMod val="95000"/>
                    <a:lumOff val="5000"/>
                  </a:schemeClr>
                </a:solidFill>
                <a:latin typeface="Arial" panose="020B0604020202020204" pitchFamily="34" charset="0"/>
                <a:cs typeface="Arial" panose="020B0604020202020204" pitchFamily="34" charset="0"/>
              </a:rPr>
            </a:br>
            <a:r>
              <a:rPr lang="en" sz="2800" b="1" dirty="0"/>
              <a:t>Differences between SIL programs</a:t>
            </a:r>
            <a:br>
              <a:rPr lang="en-US" sz="2800" b="1" dirty="0"/>
            </a:br>
            <a:endParaRPr lang="en-US" sz="2800" dirty="0"/>
          </a:p>
        </p:txBody>
      </p:sp>
      <p:sp>
        <p:nvSpPr>
          <p:cNvPr id="4" name="Text Placeholder 3">
            <a:extLst>
              <a:ext uri="{FF2B5EF4-FFF2-40B4-BE49-F238E27FC236}">
                <a16:creationId xmlns:a16="http://schemas.microsoft.com/office/drawing/2014/main" id="{C81DDC68-E4D4-4FB7-B8EF-60A5F190E51E}"/>
              </a:ext>
            </a:extLst>
          </p:cNvPr>
          <p:cNvSpPr>
            <a:spLocks noGrp="1"/>
          </p:cNvSpPr>
          <p:nvPr>
            <p:ph type="body" idx="1"/>
          </p:nvPr>
        </p:nvSpPr>
        <p:spPr/>
        <p:txBody>
          <a:bodyPr/>
          <a:lstStyle/>
          <a:p>
            <a:r>
              <a:rPr lang="en-US" dirty="0">
                <a:solidFill>
                  <a:schemeClr val="tx1">
                    <a:lumMod val="95000"/>
                    <a:lumOff val="5000"/>
                  </a:schemeClr>
                </a:solidFill>
              </a:rPr>
              <a:t>SIL Providers </a:t>
            </a:r>
          </a:p>
        </p:txBody>
      </p:sp>
      <p:sp>
        <p:nvSpPr>
          <p:cNvPr id="5" name="Content Placeholder 4">
            <a:extLst>
              <a:ext uri="{FF2B5EF4-FFF2-40B4-BE49-F238E27FC236}">
                <a16:creationId xmlns:a16="http://schemas.microsoft.com/office/drawing/2014/main" id="{73696689-D287-4509-9240-CAB80FC9A1E7}"/>
              </a:ext>
            </a:extLst>
          </p:cNvPr>
          <p:cNvSpPr>
            <a:spLocks noGrp="1"/>
          </p:cNvSpPr>
          <p:nvPr>
            <p:ph sz="half" idx="2"/>
          </p:nvPr>
        </p:nvSpPr>
        <p:spPr/>
        <p:txBody>
          <a:bodyPr>
            <a:normAutofit fontScale="85000" lnSpcReduction="20000"/>
          </a:bodyPr>
          <a:lstStyle/>
          <a:p>
            <a:pPr marL="482600" indent="-342900">
              <a:spcAft>
                <a:spcPts val="0"/>
              </a:spcAft>
              <a:buClrTx/>
              <a:buSzPts val="1400"/>
            </a:pPr>
            <a:r>
              <a:rPr lang="en-US" dirty="0"/>
              <a:t>Students in the program must be meeting one of the 5 conditions of extended foster care</a:t>
            </a:r>
          </a:p>
          <a:p>
            <a:pPr marL="482600" indent="-342900">
              <a:spcAft>
                <a:spcPts val="0"/>
              </a:spcAft>
              <a:buClrTx/>
              <a:buSzPts val="1400"/>
            </a:pPr>
            <a:r>
              <a:rPr lang="en-US" dirty="0"/>
              <a:t>Youth must arrange for transportation to college, work, etc.</a:t>
            </a:r>
          </a:p>
          <a:p>
            <a:pPr marL="482600" indent="-342900">
              <a:spcAft>
                <a:spcPts val="0"/>
              </a:spcAft>
              <a:buClrTx/>
              <a:buSzPts val="1400"/>
            </a:pPr>
            <a:r>
              <a:rPr lang="en-US" dirty="0"/>
              <a:t>Case managers work with youth to ensure they continue to meet the conditions of extended care monthly</a:t>
            </a:r>
          </a:p>
          <a:p>
            <a:pPr marL="0" indent="0">
              <a:buNone/>
            </a:pPr>
            <a:endParaRPr lang="en-US" dirty="0"/>
          </a:p>
        </p:txBody>
      </p:sp>
      <p:sp>
        <p:nvSpPr>
          <p:cNvPr id="6" name="Text Placeholder 5">
            <a:extLst>
              <a:ext uri="{FF2B5EF4-FFF2-40B4-BE49-F238E27FC236}">
                <a16:creationId xmlns:a16="http://schemas.microsoft.com/office/drawing/2014/main" id="{CD67BA06-6608-4D4D-B865-A6DD269BBC20}"/>
              </a:ext>
            </a:extLst>
          </p:cNvPr>
          <p:cNvSpPr>
            <a:spLocks noGrp="1"/>
          </p:cNvSpPr>
          <p:nvPr>
            <p:ph type="body" sz="quarter" idx="3"/>
          </p:nvPr>
        </p:nvSpPr>
        <p:spPr/>
        <p:txBody>
          <a:bodyPr/>
          <a:lstStyle/>
          <a:p>
            <a:r>
              <a:rPr lang="en-US" dirty="0">
                <a:solidFill>
                  <a:schemeClr val="tx1">
                    <a:lumMod val="95000"/>
                    <a:lumOff val="5000"/>
                  </a:schemeClr>
                </a:solidFill>
              </a:rPr>
              <a:t>College-based SIL </a:t>
            </a:r>
          </a:p>
        </p:txBody>
      </p:sp>
      <p:sp>
        <p:nvSpPr>
          <p:cNvPr id="7" name="Content Placeholder 6">
            <a:extLst>
              <a:ext uri="{FF2B5EF4-FFF2-40B4-BE49-F238E27FC236}">
                <a16:creationId xmlns:a16="http://schemas.microsoft.com/office/drawing/2014/main" id="{2ED9FC1D-C789-4E93-98D9-B51AD7514840}"/>
              </a:ext>
            </a:extLst>
          </p:cNvPr>
          <p:cNvSpPr>
            <a:spLocks noGrp="1"/>
          </p:cNvSpPr>
          <p:nvPr>
            <p:ph sz="quarter" idx="4"/>
          </p:nvPr>
        </p:nvSpPr>
        <p:spPr/>
        <p:txBody>
          <a:bodyPr>
            <a:normAutofit fontScale="85000" lnSpcReduction="20000"/>
          </a:bodyPr>
          <a:lstStyle/>
          <a:p>
            <a:pPr marL="457200" lvl="0" indent="-317500">
              <a:spcBef>
                <a:spcPts val="1600"/>
              </a:spcBef>
              <a:spcAft>
                <a:spcPts val="0"/>
              </a:spcAft>
              <a:buClrTx/>
              <a:buSzPts val="1400"/>
              <a:buFont typeface="Arial" panose="020B0604020202020204" pitchFamily="34" charset="0"/>
              <a:buChar char="•"/>
            </a:pPr>
            <a:r>
              <a:rPr lang="en-US" dirty="0"/>
              <a:t>Students have been accepted to college and as a result meet the eligibility requirements</a:t>
            </a:r>
          </a:p>
          <a:p>
            <a:pPr marL="457200" lvl="0" indent="-317500">
              <a:spcBef>
                <a:spcPts val="0"/>
              </a:spcBef>
              <a:spcAft>
                <a:spcPts val="0"/>
              </a:spcAft>
              <a:buClrTx/>
              <a:buSzPts val="1400"/>
              <a:buFont typeface="Arial" panose="020B0604020202020204" pitchFamily="34" charset="0"/>
              <a:buChar char="•"/>
            </a:pPr>
            <a:r>
              <a:rPr lang="en-US" dirty="0"/>
              <a:t>SIL is affiliated with the university or college in residence halls or apartments owned or managed by the university or through a university vendor partner  </a:t>
            </a:r>
          </a:p>
          <a:p>
            <a:pPr marL="457200" lvl="0" indent="-317500">
              <a:spcBef>
                <a:spcPts val="0"/>
              </a:spcBef>
              <a:spcAft>
                <a:spcPts val="0"/>
              </a:spcAft>
              <a:buClrTx/>
              <a:buSzPts val="1400"/>
              <a:buFont typeface="Arial" panose="020B0604020202020204" pitchFamily="34" charset="0"/>
              <a:buChar char="•"/>
            </a:pPr>
            <a:r>
              <a:rPr lang="en-US" dirty="0"/>
              <a:t>SIL is directly connected with College and  can monitor and address any issues (grades, attendance, etc.) before it becomes a more serious issue</a:t>
            </a:r>
          </a:p>
          <a:p>
            <a:endParaRPr lang="en-US" dirty="0"/>
          </a:p>
        </p:txBody>
      </p:sp>
      <p:sp>
        <p:nvSpPr>
          <p:cNvPr id="2" name="Slide Number Placeholder 1">
            <a:extLst>
              <a:ext uri="{FF2B5EF4-FFF2-40B4-BE49-F238E27FC236}">
                <a16:creationId xmlns:a16="http://schemas.microsoft.com/office/drawing/2014/main" id="{3F14601D-4E98-4A8E-9F8E-AF143903D3B8}"/>
              </a:ext>
            </a:extLst>
          </p:cNvPr>
          <p:cNvSpPr>
            <a:spLocks noGrp="1"/>
          </p:cNvSpPr>
          <p:nvPr>
            <p:ph type="sldNum" sz="quarter" idx="12"/>
          </p:nvPr>
        </p:nvSpPr>
        <p:spPr/>
        <p:txBody>
          <a:bodyPr/>
          <a:lstStyle/>
          <a:p>
            <a:fld id="{4C4E0E95-BAC9-4914-A03C-DBE64D68927F}" type="slidenum">
              <a:rPr lang="en-US" smtClean="0"/>
              <a:pPr/>
              <a:t>7</a:t>
            </a:fld>
            <a:endParaRPr lang="en-US" dirty="0"/>
          </a:p>
        </p:txBody>
      </p:sp>
    </p:spTree>
    <p:extLst>
      <p:ext uri="{BB962C8B-B14F-4D97-AF65-F5344CB8AC3E}">
        <p14:creationId xmlns:p14="http://schemas.microsoft.com/office/powerpoint/2010/main" val="3269197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23"/>
          <p:cNvSpPr txBox="1">
            <a:spLocks noGrp="1"/>
          </p:cNvSpPr>
          <p:nvPr>
            <p:ph type="title"/>
          </p:nvPr>
        </p:nvSpPr>
        <p:spPr>
          <a:xfrm>
            <a:off x="838200" y="1206852"/>
            <a:ext cx="4038600" cy="686100"/>
          </a:xfrm>
          <a:prstGeom prst="rect">
            <a:avLst/>
          </a:prstGeom>
        </p:spPr>
        <p:txBody>
          <a:bodyPr spcFirstLastPara="1" vert="horz" wrap="square" lIns="91425" tIns="91425" rIns="91425" bIns="91425" rtlCol="0" anchor="b" anchorCtr="0">
            <a:noAutofit/>
          </a:bodyPr>
          <a:lstStyle/>
          <a:p>
            <a:pPr algn="l">
              <a:spcBef>
                <a:spcPts val="0"/>
              </a:spcBef>
            </a:pPr>
            <a:r>
              <a:rPr lang="en" sz="2400" dirty="0"/>
              <a:t>Applying for the SIL Program</a:t>
            </a:r>
            <a:endParaRPr sz="2400" dirty="0"/>
          </a:p>
        </p:txBody>
      </p:sp>
      <p:sp>
        <p:nvSpPr>
          <p:cNvPr id="129" name="Google Shape;129;p23" descr="Step 1 "/>
          <p:cNvSpPr/>
          <p:nvPr/>
        </p:nvSpPr>
        <p:spPr>
          <a:xfrm>
            <a:off x="669400" y="2198163"/>
            <a:ext cx="2234650" cy="407725"/>
          </a:xfrm>
          <a:prstGeom prst="homePlate">
            <a:avLst>
              <a:gd name="adj" fmla="val 50000"/>
            </a:avLst>
          </a:prstGeom>
          <a:solidFill>
            <a:schemeClr val="dk1"/>
          </a:solidFill>
          <a:ln>
            <a:noFill/>
          </a:ln>
        </p:spPr>
        <p:txBody>
          <a:bodyPr spcFirstLastPara="1" wrap="square" lIns="121875" tIns="121875" rIns="121875" bIns="121875" anchor="ctr" anchorCtr="0">
            <a:noAutofit/>
          </a:bodyPr>
          <a:lstStyle/>
          <a:p>
            <a:pPr algn="ctr">
              <a:spcBef>
                <a:spcPts val="0"/>
              </a:spcBef>
              <a:spcAft>
                <a:spcPts val="0"/>
              </a:spcAft>
              <a:buClr>
                <a:srgbClr val="000000"/>
              </a:buClr>
              <a:buSzPts val="1500"/>
            </a:pPr>
            <a:endParaRPr dirty="0"/>
          </a:p>
        </p:txBody>
      </p:sp>
      <p:sp>
        <p:nvSpPr>
          <p:cNvPr id="130" name="Google Shape;130;p23"/>
          <p:cNvSpPr txBox="1">
            <a:spLocks noGrp="1"/>
          </p:cNvSpPr>
          <p:nvPr>
            <p:ph type="body" idx="4294967295"/>
          </p:nvPr>
        </p:nvSpPr>
        <p:spPr>
          <a:xfrm>
            <a:off x="762000" y="2230368"/>
            <a:ext cx="2257200" cy="314400"/>
          </a:xfrm>
          <a:prstGeom prst="rect">
            <a:avLst/>
          </a:prstGeom>
        </p:spPr>
        <p:txBody>
          <a:bodyPr spcFirstLastPara="1" vert="horz" wrap="square" lIns="91425" tIns="91425" rIns="91425" bIns="91425" rtlCol="0" anchor="ctr" anchorCtr="0">
            <a:noAutofit/>
          </a:bodyPr>
          <a:lstStyle/>
          <a:p>
            <a:pPr marL="0" indent="0">
              <a:spcBef>
                <a:spcPts val="0"/>
              </a:spcBef>
              <a:spcAft>
                <a:spcPts val="0"/>
              </a:spcAft>
              <a:buNone/>
            </a:pPr>
            <a:r>
              <a:rPr lang="en" dirty="0">
                <a:solidFill>
                  <a:schemeClr val="lt1"/>
                </a:solidFill>
                <a:latin typeface="Arial" panose="020B0604020202020204" pitchFamily="34" charset="0"/>
                <a:cs typeface="Arial" panose="020B0604020202020204" pitchFamily="34" charset="0"/>
              </a:rPr>
              <a:t>Step 1</a:t>
            </a:r>
            <a:endParaRPr dirty="0">
              <a:solidFill>
                <a:schemeClr val="lt1"/>
              </a:solidFill>
              <a:latin typeface="Arial" panose="020B0604020202020204" pitchFamily="34" charset="0"/>
              <a:cs typeface="Arial" panose="020B0604020202020204" pitchFamily="34" charset="0"/>
            </a:endParaRPr>
          </a:p>
        </p:txBody>
      </p:sp>
      <p:sp>
        <p:nvSpPr>
          <p:cNvPr id="131" name="Google Shape;131;p23"/>
          <p:cNvSpPr txBox="1">
            <a:spLocks noGrp="1"/>
          </p:cNvSpPr>
          <p:nvPr>
            <p:ph type="body" idx="4294967295"/>
          </p:nvPr>
        </p:nvSpPr>
        <p:spPr>
          <a:xfrm>
            <a:off x="669400" y="2819400"/>
            <a:ext cx="2471700" cy="2650800"/>
          </a:xfrm>
          <a:prstGeom prst="rect">
            <a:avLst/>
          </a:prstGeom>
        </p:spPr>
        <p:txBody>
          <a:bodyPr spcFirstLastPara="1" vert="horz" wrap="square" lIns="91425" tIns="91425" rIns="91425" bIns="91425" rtlCol="0" anchor="t" anchorCtr="0">
            <a:noAutofit/>
          </a:bodyPr>
          <a:lstStyle/>
          <a:p>
            <a:pPr marL="0" indent="0">
              <a:spcBef>
                <a:spcPts val="0"/>
              </a:spcBef>
              <a:spcAft>
                <a:spcPts val="0"/>
              </a:spcAft>
              <a:buNone/>
            </a:pPr>
            <a:r>
              <a:rPr lang="en" sz="1600" b="1" dirty="0"/>
              <a:t>Application</a:t>
            </a:r>
            <a:endParaRPr sz="1600" b="1" dirty="0"/>
          </a:p>
          <a:p>
            <a:pPr marL="0" indent="0">
              <a:spcBef>
                <a:spcPts val="800"/>
              </a:spcBef>
              <a:spcAft>
                <a:spcPts val="0"/>
              </a:spcAft>
              <a:buNone/>
            </a:pPr>
            <a:r>
              <a:rPr lang="en" sz="1600" dirty="0"/>
              <a:t>Student will initiate an application through a caseworker or PAL.  </a:t>
            </a:r>
            <a:endParaRPr sz="1600" dirty="0"/>
          </a:p>
          <a:p>
            <a:pPr marL="0" indent="0">
              <a:spcBef>
                <a:spcPts val="800"/>
              </a:spcBef>
              <a:spcAft>
                <a:spcPts val="800"/>
              </a:spcAft>
              <a:buNone/>
            </a:pPr>
            <a:r>
              <a:rPr lang="en" sz="1600" dirty="0"/>
              <a:t>(Application provides very confidential information)</a:t>
            </a:r>
            <a:endParaRPr sz="1600" dirty="0"/>
          </a:p>
        </p:txBody>
      </p:sp>
      <p:sp>
        <p:nvSpPr>
          <p:cNvPr id="134" name="Google Shape;134;p23"/>
          <p:cNvSpPr txBox="1">
            <a:spLocks noGrp="1"/>
          </p:cNvSpPr>
          <p:nvPr>
            <p:ph type="body" idx="4294967295"/>
          </p:nvPr>
        </p:nvSpPr>
        <p:spPr>
          <a:xfrm>
            <a:off x="3243078" y="2819400"/>
            <a:ext cx="2471700" cy="2650800"/>
          </a:xfrm>
          <a:prstGeom prst="rect">
            <a:avLst/>
          </a:prstGeom>
        </p:spPr>
        <p:txBody>
          <a:bodyPr spcFirstLastPara="1" vert="horz" wrap="square" lIns="91425" tIns="91425" rIns="91425" bIns="91425" rtlCol="0" anchor="t" anchorCtr="0">
            <a:noAutofit/>
          </a:bodyPr>
          <a:lstStyle/>
          <a:p>
            <a:pPr marL="0" indent="0">
              <a:spcBef>
                <a:spcPts val="0"/>
              </a:spcBef>
              <a:spcAft>
                <a:spcPts val="0"/>
              </a:spcAft>
              <a:buNone/>
            </a:pPr>
            <a:r>
              <a:rPr lang="en" sz="1600" b="1" dirty="0"/>
              <a:t>Review</a:t>
            </a:r>
            <a:endParaRPr sz="1600" b="1" dirty="0"/>
          </a:p>
          <a:p>
            <a:pPr marL="0" indent="0">
              <a:spcBef>
                <a:spcPts val="800"/>
              </a:spcBef>
              <a:spcAft>
                <a:spcPts val="800"/>
              </a:spcAft>
              <a:buNone/>
            </a:pPr>
            <a:r>
              <a:rPr lang="en" sz="1600" dirty="0"/>
              <a:t>Application is reviewed by SIL Advisor who ensures eligibility for the program and acceptance to the university, and gathers additional info if needed</a:t>
            </a:r>
            <a:endParaRPr sz="1600" dirty="0"/>
          </a:p>
        </p:txBody>
      </p:sp>
      <p:sp>
        <p:nvSpPr>
          <p:cNvPr id="137" name="Google Shape;137;p23"/>
          <p:cNvSpPr txBox="1">
            <a:spLocks noGrp="1"/>
          </p:cNvSpPr>
          <p:nvPr>
            <p:ph type="body" idx="4294967295"/>
          </p:nvPr>
        </p:nvSpPr>
        <p:spPr>
          <a:xfrm>
            <a:off x="6096000" y="2819400"/>
            <a:ext cx="2845214" cy="1804195"/>
          </a:xfrm>
          <a:prstGeom prst="rect">
            <a:avLst/>
          </a:prstGeom>
        </p:spPr>
        <p:txBody>
          <a:bodyPr spcFirstLastPara="1" vert="horz" wrap="square" lIns="91425" tIns="91425" rIns="91425" bIns="91425" rtlCol="0" anchor="t" anchorCtr="0">
            <a:noAutofit/>
          </a:bodyPr>
          <a:lstStyle/>
          <a:p>
            <a:pPr marL="0" indent="0">
              <a:spcBef>
                <a:spcPts val="0"/>
              </a:spcBef>
              <a:spcAft>
                <a:spcPts val="0"/>
              </a:spcAft>
              <a:buNone/>
            </a:pPr>
            <a:r>
              <a:rPr lang="en" sz="1600" b="1" dirty="0"/>
              <a:t>Approval</a:t>
            </a:r>
            <a:endParaRPr sz="1600" b="1" dirty="0"/>
          </a:p>
          <a:p>
            <a:pPr marL="0" indent="0">
              <a:spcBef>
                <a:spcPts val="800"/>
              </a:spcBef>
              <a:spcAft>
                <a:spcPts val="800"/>
              </a:spcAft>
              <a:buNone/>
            </a:pPr>
            <a:r>
              <a:rPr lang="en" sz="1600" dirty="0"/>
              <a:t>Assuming student is accepted to SIL program, the SIL Provider or Campus Foster Care Liaison will notify young adult and/or caseworker</a:t>
            </a:r>
            <a:endParaRPr sz="1600" dirty="0"/>
          </a:p>
        </p:txBody>
      </p:sp>
      <p:sp>
        <p:nvSpPr>
          <p:cNvPr id="12" name="Google Shape;129;p23" descr="Step 2 "/>
          <p:cNvSpPr/>
          <p:nvPr/>
        </p:nvSpPr>
        <p:spPr>
          <a:xfrm>
            <a:off x="3328526" y="2167037"/>
            <a:ext cx="2234650" cy="407725"/>
          </a:xfrm>
          <a:prstGeom prst="homePlate">
            <a:avLst>
              <a:gd name="adj" fmla="val 50000"/>
            </a:avLst>
          </a:prstGeom>
          <a:solidFill>
            <a:schemeClr val="dk1"/>
          </a:solidFill>
          <a:ln>
            <a:noFill/>
          </a:ln>
        </p:spPr>
        <p:txBody>
          <a:bodyPr spcFirstLastPara="1" wrap="square" lIns="121875" tIns="121875" rIns="121875" bIns="121875" anchor="ctr" anchorCtr="0">
            <a:noAutofit/>
          </a:bodyPr>
          <a:lstStyle/>
          <a:p>
            <a:pPr algn="ctr">
              <a:spcBef>
                <a:spcPts val="0"/>
              </a:spcBef>
              <a:spcAft>
                <a:spcPts val="0"/>
              </a:spcAft>
              <a:buClr>
                <a:srgbClr val="000000"/>
              </a:buClr>
              <a:buSzPts val="1500"/>
            </a:pPr>
            <a:endParaRPr dirty="0"/>
          </a:p>
        </p:txBody>
      </p:sp>
      <p:sp>
        <p:nvSpPr>
          <p:cNvPr id="13" name="Google Shape;130;p23"/>
          <p:cNvSpPr txBox="1">
            <a:spLocks/>
          </p:cNvSpPr>
          <p:nvPr/>
        </p:nvSpPr>
        <p:spPr>
          <a:xfrm>
            <a:off x="3442338" y="2187529"/>
            <a:ext cx="2257200" cy="314400"/>
          </a:xfrm>
          <a:prstGeom prst="rect">
            <a:avLst/>
          </a:prstGeom>
        </p:spPr>
        <p:txBody>
          <a:bodyPr spcFirstLastPara="1" vert="horz" wrap="square" lIns="91425" tIns="91425" rIns="91425" bIns="91425" rtlCol="0" anchor="ctr" anchorCtr="0">
            <a:no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pPr marL="0" indent="0" fontAlgn="auto">
              <a:spcBef>
                <a:spcPts val="0"/>
              </a:spcBef>
              <a:spcAft>
                <a:spcPts val="0"/>
              </a:spcAft>
              <a:buFont typeface="Arial"/>
              <a:buNone/>
            </a:pPr>
            <a:r>
              <a:rPr lang="en-US" dirty="0">
                <a:solidFill>
                  <a:schemeClr val="lt1"/>
                </a:solidFill>
                <a:latin typeface="Arial" panose="020B0604020202020204" pitchFamily="34" charset="0"/>
                <a:cs typeface="Arial" panose="020B0604020202020204" pitchFamily="34" charset="0"/>
              </a:rPr>
              <a:t>Step 2</a:t>
            </a:r>
          </a:p>
        </p:txBody>
      </p:sp>
      <p:sp>
        <p:nvSpPr>
          <p:cNvPr id="14" name="Google Shape;129;p23" descr="Step 3 "/>
          <p:cNvSpPr/>
          <p:nvPr/>
        </p:nvSpPr>
        <p:spPr>
          <a:xfrm>
            <a:off x="6161626" y="2175224"/>
            <a:ext cx="2234650" cy="407725"/>
          </a:xfrm>
          <a:prstGeom prst="homePlate">
            <a:avLst>
              <a:gd name="adj" fmla="val 50000"/>
            </a:avLst>
          </a:prstGeom>
          <a:solidFill>
            <a:schemeClr val="dk1"/>
          </a:solidFill>
          <a:ln>
            <a:noFill/>
          </a:ln>
        </p:spPr>
        <p:txBody>
          <a:bodyPr spcFirstLastPara="1" wrap="square" lIns="121875" tIns="121875" rIns="121875" bIns="121875" anchor="ctr" anchorCtr="0">
            <a:noAutofit/>
          </a:bodyPr>
          <a:lstStyle/>
          <a:p>
            <a:pPr algn="ctr">
              <a:spcBef>
                <a:spcPts val="0"/>
              </a:spcBef>
              <a:spcAft>
                <a:spcPts val="0"/>
              </a:spcAft>
              <a:buClr>
                <a:srgbClr val="000000"/>
              </a:buClr>
              <a:buSzPts val="1500"/>
            </a:pPr>
            <a:endParaRPr dirty="0"/>
          </a:p>
        </p:txBody>
      </p:sp>
      <p:sp>
        <p:nvSpPr>
          <p:cNvPr id="15" name="Google Shape;130;p23"/>
          <p:cNvSpPr txBox="1">
            <a:spLocks/>
          </p:cNvSpPr>
          <p:nvPr/>
        </p:nvSpPr>
        <p:spPr>
          <a:xfrm>
            <a:off x="6254226" y="2207429"/>
            <a:ext cx="2257200" cy="314400"/>
          </a:xfrm>
          <a:prstGeom prst="rect">
            <a:avLst/>
          </a:prstGeom>
        </p:spPr>
        <p:txBody>
          <a:bodyPr spcFirstLastPara="1" vert="horz" wrap="square" lIns="91425" tIns="91425" rIns="91425" bIns="91425" rtlCol="0" anchor="ctr" anchorCtr="0">
            <a:no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pPr marL="0" indent="0" fontAlgn="auto">
              <a:spcBef>
                <a:spcPts val="0"/>
              </a:spcBef>
              <a:spcAft>
                <a:spcPts val="0"/>
              </a:spcAft>
              <a:buFont typeface="Arial"/>
              <a:buNone/>
            </a:pPr>
            <a:r>
              <a:rPr lang="en-US" dirty="0">
                <a:solidFill>
                  <a:schemeClr val="lt1"/>
                </a:solidFill>
                <a:latin typeface="Arial" panose="020B0604020202020204" pitchFamily="34" charset="0"/>
                <a:cs typeface="Arial" panose="020B0604020202020204" pitchFamily="34" charset="0"/>
              </a:rPr>
              <a:t>Step 3</a:t>
            </a:r>
          </a:p>
        </p:txBody>
      </p:sp>
      <p:sp>
        <p:nvSpPr>
          <p:cNvPr id="2" name="Rectangle 1"/>
          <p:cNvSpPr/>
          <p:nvPr/>
        </p:nvSpPr>
        <p:spPr>
          <a:xfrm>
            <a:off x="3570826" y="468188"/>
            <a:ext cx="5181600" cy="738664"/>
          </a:xfrm>
          <a:prstGeom prst="rect">
            <a:avLst/>
          </a:prstGeom>
        </p:spPr>
        <p:txBody>
          <a:bodyPr wrap="square">
            <a:spAutoFit/>
          </a:bodyPr>
          <a:lstStyle/>
          <a:p>
            <a:pPr lvl="0" algn="r"/>
            <a:r>
              <a:rPr lang="en-US" sz="2400" b="1" dirty="0">
                <a:solidFill>
                  <a:schemeClr val="tx1">
                    <a:lumMod val="95000"/>
                    <a:lumOff val="5000"/>
                  </a:schemeClr>
                </a:solidFill>
                <a:latin typeface="Arial" panose="020B0604020202020204" pitchFamily="34" charset="0"/>
                <a:cs typeface="Arial" panose="020B0604020202020204" pitchFamily="34" charset="0"/>
              </a:rPr>
              <a:t>Supervised Independent Living</a:t>
            </a:r>
            <a:br>
              <a:rPr lang="en-US" dirty="0">
                <a:solidFill>
                  <a:schemeClr val="accent1"/>
                </a:solidFill>
              </a:rPr>
            </a:br>
            <a:endParaRPr lang="en-US" dirty="0">
              <a:solidFill>
                <a:srgbClr val="EB8F22"/>
              </a:solidFill>
            </a:endParaRPr>
          </a:p>
        </p:txBody>
      </p:sp>
    </p:spTree>
    <p:extLst>
      <p:ext uri="{BB962C8B-B14F-4D97-AF65-F5344CB8AC3E}">
        <p14:creationId xmlns:p14="http://schemas.microsoft.com/office/powerpoint/2010/main" val="39061081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C4DB4D0-681F-4545-8687-05FF1D31AA20}"/>
              </a:ext>
            </a:extLst>
          </p:cNvPr>
          <p:cNvSpPr>
            <a:spLocks noGrp="1"/>
          </p:cNvSpPr>
          <p:nvPr>
            <p:ph type="title"/>
          </p:nvPr>
        </p:nvSpPr>
        <p:spPr>
          <a:xfrm>
            <a:off x="982133" y="457201"/>
            <a:ext cx="7704667" cy="1676399"/>
          </a:xfrm>
        </p:spPr>
        <p:txBody>
          <a:bodyPr>
            <a:normAutofit fontScale="90000"/>
          </a:bodyPr>
          <a:lstStyle/>
          <a:p>
            <a:br>
              <a:rPr lang="en-US" b="1" dirty="0"/>
            </a:br>
            <a:r>
              <a:rPr lang="en-US" b="1" dirty="0"/>
              <a:t>                     </a:t>
            </a:r>
            <a:r>
              <a:rPr lang="en-US" sz="3100" b="1" dirty="0">
                <a:solidFill>
                  <a:schemeClr val="tx1">
                    <a:lumMod val="95000"/>
                    <a:lumOff val="5000"/>
                  </a:schemeClr>
                </a:solidFill>
              </a:rPr>
              <a:t>Supervised Independent Living</a:t>
            </a:r>
            <a:br>
              <a:rPr lang="en-US" b="1" dirty="0"/>
            </a:br>
            <a:br>
              <a:rPr lang="en-US" b="1" dirty="0"/>
            </a:br>
            <a:r>
              <a:rPr lang="en-US" sz="3600" b="1" dirty="0"/>
              <a:t>SIL Contracted Providers</a:t>
            </a:r>
            <a:br>
              <a:rPr lang="en-US" dirty="0"/>
            </a:br>
            <a:endParaRPr lang="en-US" dirty="0"/>
          </a:p>
        </p:txBody>
      </p:sp>
      <p:sp>
        <p:nvSpPr>
          <p:cNvPr id="4" name="Content Placeholder 3">
            <a:extLst>
              <a:ext uri="{FF2B5EF4-FFF2-40B4-BE49-F238E27FC236}">
                <a16:creationId xmlns:a16="http://schemas.microsoft.com/office/drawing/2014/main" id="{3128CBB6-53B2-4F48-93B0-6236E69AF820}"/>
              </a:ext>
            </a:extLst>
          </p:cNvPr>
          <p:cNvSpPr>
            <a:spLocks noGrp="1"/>
          </p:cNvSpPr>
          <p:nvPr>
            <p:ph idx="1"/>
          </p:nvPr>
        </p:nvSpPr>
        <p:spPr>
          <a:xfrm>
            <a:off x="982133" y="2438401"/>
            <a:ext cx="7704667" cy="3561415"/>
          </a:xfrm>
        </p:spPr>
        <p:txBody>
          <a:bodyPr>
            <a:normAutofit lnSpcReduction="10000"/>
          </a:bodyPr>
          <a:lstStyle/>
          <a:p>
            <a:pPr lvl="0" defTabSz="914400" fontAlgn="base">
              <a:spcBef>
                <a:spcPct val="0"/>
              </a:spcBef>
              <a:spcAft>
                <a:spcPct val="0"/>
              </a:spcAft>
              <a:buClrTx/>
              <a:buSzTx/>
              <a:buFont typeface="Arial" panose="020B0604020202020204" pitchFamily="34" charset="0"/>
              <a:buChar char="•"/>
            </a:pPr>
            <a:r>
              <a:rPr lang="en-US" sz="1600" dirty="0">
                <a:solidFill>
                  <a:prstClr val="black">
                    <a:lumMod val="95000"/>
                    <a:lumOff val="5000"/>
                  </a:prstClr>
                </a:solidFill>
                <a:latin typeface="Arial" charset="0"/>
              </a:rPr>
              <a:t>ACH Child and Family Services (Region 3)</a:t>
            </a:r>
          </a:p>
          <a:p>
            <a:pPr lvl="0" defTabSz="914400" fontAlgn="base">
              <a:spcBef>
                <a:spcPct val="0"/>
              </a:spcBef>
              <a:spcAft>
                <a:spcPct val="0"/>
              </a:spcAft>
              <a:buClrTx/>
              <a:buSzTx/>
              <a:buFont typeface="Arial" panose="020B0604020202020204" pitchFamily="34" charset="0"/>
              <a:buChar char="•"/>
            </a:pPr>
            <a:r>
              <a:rPr lang="en-US" sz="1600" dirty="0">
                <a:solidFill>
                  <a:prstClr val="black">
                    <a:lumMod val="95000"/>
                    <a:lumOff val="5000"/>
                  </a:prstClr>
                </a:solidFill>
                <a:latin typeface="Arial" charset="0"/>
              </a:rPr>
              <a:t>Austin Children's Services (Region 7)</a:t>
            </a:r>
          </a:p>
          <a:p>
            <a:pPr lvl="0" defTabSz="914400" fontAlgn="base">
              <a:spcBef>
                <a:spcPct val="0"/>
              </a:spcBef>
              <a:spcAft>
                <a:spcPct val="0"/>
              </a:spcAft>
              <a:buClrTx/>
              <a:buSzTx/>
              <a:buFont typeface="Arial" panose="020B0604020202020204" pitchFamily="34" charset="0"/>
              <a:buChar char="•"/>
            </a:pPr>
            <a:r>
              <a:rPr lang="en-US" sz="1600" dirty="0" err="1">
                <a:solidFill>
                  <a:prstClr val="black">
                    <a:lumMod val="95000"/>
                    <a:lumOff val="5000"/>
                  </a:prstClr>
                </a:solidFill>
                <a:latin typeface="Arial" charset="0"/>
              </a:rPr>
              <a:t>Boysville</a:t>
            </a:r>
            <a:r>
              <a:rPr lang="en-US" sz="1600" dirty="0">
                <a:solidFill>
                  <a:prstClr val="black">
                    <a:lumMod val="95000"/>
                    <a:lumOff val="5000"/>
                  </a:prstClr>
                </a:solidFill>
                <a:latin typeface="Arial" charset="0"/>
              </a:rPr>
              <a:t>, Inc. (Region 8)</a:t>
            </a:r>
          </a:p>
          <a:p>
            <a:pPr lvl="0" defTabSz="914400" fontAlgn="base">
              <a:spcBef>
                <a:spcPct val="0"/>
              </a:spcBef>
              <a:spcAft>
                <a:spcPct val="0"/>
              </a:spcAft>
              <a:buClrTx/>
              <a:buSzTx/>
              <a:buFont typeface="Arial" panose="020B0604020202020204" pitchFamily="34" charset="0"/>
              <a:buChar char="•"/>
            </a:pPr>
            <a:r>
              <a:rPr lang="en-US" sz="1600" dirty="0">
                <a:solidFill>
                  <a:prstClr val="black">
                    <a:lumMod val="95000"/>
                    <a:lumOff val="5000"/>
                  </a:prstClr>
                </a:solidFill>
                <a:latin typeface="Arial" charset="0"/>
              </a:rPr>
              <a:t>Buckner Children and Family Services (Region 3)</a:t>
            </a:r>
          </a:p>
          <a:p>
            <a:pPr lvl="0" defTabSz="914400" fontAlgn="base">
              <a:spcBef>
                <a:spcPct val="0"/>
              </a:spcBef>
              <a:spcAft>
                <a:spcPct val="0"/>
              </a:spcAft>
              <a:buClrTx/>
              <a:buSzTx/>
              <a:buFont typeface="Arial" panose="020B0604020202020204" pitchFamily="34" charset="0"/>
              <a:buChar char="•"/>
            </a:pPr>
            <a:r>
              <a:rPr lang="en-US" sz="1600" dirty="0">
                <a:solidFill>
                  <a:prstClr val="black">
                    <a:lumMod val="95000"/>
                    <a:lumOff val="5000"/>
                  </a:prstClr>
                </a:solidFill>
                <a:latin typeface="Arial" charset="0"/>
              </a:rPr>
              <a:t>Children's Home of Lubbock (Region 1)</a:t>
            </a:r>
          </a:p>
          <a:p>
            <a:pPr lvl="0" defTabSz="914400" fontAlgn="base">
              <a:spcBef>
                <a:spcPct val="0"/>
              </a:spcBef>
              <a:spcAft>
                <a:spcPct val="0"/>
              </a:spcAft>
              <a:buClrTx/>
              <a:buSzTx/>
              <a:buFont typeface="Arial" panose="020B0604020202020204" pitchFamily="34" charset="0"/>
              <a:buChar char="•"/>
            </a:pPr>
            <a:r>
              <a:rPr lang="en-US" sz="1600" dirty="0" err="1">
                <a:solidFill>
                  <a:prstClr val="black">
                    <a:lumMod val="95000"/>
                    <a:lumOff val="5000"/>
                  </a:prstClr>
                </a:solidFill>
                <a:latin typeface="Arial" charset="0"/>
              </a:rPr>
              <a:t>DePelchin</a:t>
            </a:r>
            <a:r>
              <a:rPr lang="en-US" sz="1600" dirty="0">
                <a:solidFill>
                  <a:prstClr val="black">
                    <a:lumMod val="95000"/>
                    <a:lumOff val="5000"/>
                  </a:prstClr>
                </a:solidFill>
                <a:latin typeface="Arial" charset="0"/>
              </a:rPr>
              <a:t> Children's Center (Region 6A)</a:t>
            </a:r>
          </a:p>
          <a:p>
            <a:pPr lvl="0" defTabSz="914400" fontAlgn="base">
              <a:spcBef>
                <a:spcPct val="0"/>
              </a:spcBef>
              <a:spcAft>
                <a:spcPct val="0"/>
              </a:spcAft>
              <a:buClrTx/>
              <a:buSzTx/>
              <a:buFont typeface="Arial" panose="020B0604020202020204" pitchFamily="34" charset="0"/>
              <a:buChar char="•"/>
            </a:pPr>
            <a:r>
              <a:rPr lang="en-US" sz="1600" dirty="0">
                <a:solidFill>
                  <a:prstClr val="black">
                    <a:lumMod val="95000"/>
                    <a:lumOff val="5000"/>
                  </a:prstClr>
                </a:solidFill>
                <a:latin typeface="Arial" charset="0"/>
              </a:rPr>
              <a:t>Girl's Haven (Region 5)</a:t>
            </a:r>
          </a:p>
          <a:p>
            <a:pPr lvl="0" defTabSz="914400" fontAlgn="base">
              <a:spcBef>
                <a:spcPct val="0"/>
              </a:spcBef>
              <a:spcAft>
                <a:spcPct val="0"/>
              </a:spcAft>
              <a:buClrTx/>
              <a:buSzTx/>
              <a:buFont typeface="Arial" panose="020B0604020202020204" pitchFamily="34" charset="0"/>
              <a:buChar char="•"/>
            </a:pPr>
            <a:r>
              <a:rPr lang="en-US" sz="1600" dirty="0" err="1">
                <a:solidFill>
                  <a:prstClr val="black">
                    <a:lumMod val="95000"/>
                    <a:lumOff val="5000"/>
                  </a:prstClr>
                </a:solidFill>
                <a:latin typeface="Arial" charset="0"/>
              </a:rPr>
              <a:t>Kidz</a:t>
            </a:r>
            <a:r>
              <a:rPr lang="en-US" sz="1600" dirty="0">
                <a:solidFill>
                  <a:prstClr val="black">
                    <a:lumMod val="95000"/>
                    <a:lumOff val="5000"/>
                  </a:prstClr>
                </a:solidFill>
                <a:latin typeface="Arial" charset="0"/>
              </a:rPr>
              <a:t> Harbor (Region 6)</a:t>
            </a:r>
          </a:p>
          <a:p>
            <a:pPr lvl="0" defTabSz="914400" fontAlgn="base">
              <a:spcBef>
                <a:spcPct val="0"/>
              </a:spcBef>
              <a:spcAft>
                <a:spcPct val="0"/>
              </a:spcAft>
              <a:buClrTx/>
              <a:buSzTx/>
              <a:buFont typeface="Arial" panose="020B0604020202020204" pitchFamily="34" charset="0"/>
              <a:buChar char="•"/>
            </a:pPr>
            <a:r>
              <a:rPr lang="en-US" sz="1600" dirty="0">
                <a:solidFill>
                  <a:prstClr val="black">
                    <a:lumMod val="95000"/>
                    <a:lumOff val="5000"/>
                  </a:prstClr>
                </a:solidFill>
                <a:latin typeface="Arial" charset="0"/>
              </a:rPr>
              <a:t>Prairie View A&amp;M University (Region 6)</a:t>
            </a:r>
          </a:p>
          <a:p>
            <a:pPr lvl="0" defTabSz="914400" fontAlgn="base">
              <a:spcBef>
                <a:spcPct val="0"/>
              </a:spcBef>
              <a:spcAft>
                <a:spcPct val="0"/>
              </a:spcAft>
              <a:buClrTx/>
              <a:buSzTx/>
              <a:buFont typeface="Arial" panose="020B0604020202020204" pitchFamily="34" charset="0"/>
              <a:buChar char="•"/>
            </a:pPr>
            <a:r>
              <a:rPr lang="en-US" sz="1600" dirty="0">
                <a:solidFill>
                  <a:prstClr val="black">
                    <a:lumMod val="95000"/>
                    <a:lumOff val="5000"/>
                  </a:prstClr>
                </a:solidFill>
                <a:latin typeface="Arial" charset="0"/>
              </a:rPr>
              <a:t>Phased In (Region 2)</a:t>
            </a:r>
          </a:p>
          <a:p>
            <a:pPr lvl="0" defTabSz="914400" fontAlgn="base">
              <a:spcBef>
                <a:spcPct val="0"/>
              </a:spcBef>
              <a:spcAft>
                <a:spcPct val="0"/>
              </a:spcAft>
              <a:buClrTx/>
              <a:buSzTx/>
              <a:buFont typeface="Arial" panose="020B0604020202020204" pitchFamily="34" charset="0"/>
              <a:buChar char="•"/>
            </a:pPr>
            <a:r>
              <a:rPr lang="en-US" sz="1600" dirty="0">
                <a:solidFill>
                  <a:prstClr val="black">
                    <a:lumMod val="95000"/>
                    <a:lumOff val="5000"/>
                  </a:prstClr>
                </a:solidFill>
                <a:latin typeface="Arial" charset="0"/>
              </a:rPr>
              <a:t>Texas A&amp;M University Corpus Christi (Region 11)</a:t>
            </a:r>
          </a:p>
          <a:p>
            <a:pPr lvl="0" defTabSz="914400" fontAlgn="base">
              <a:spcBef>
                <a:spcPct val="0"/>
              </a:spcBef>
              <a:spcAft>
                <a:spcPct val="0"/>
              </a:spcAft>
              <a:buClrTx/>
              <a:buSzTx/>
              <a:buFont typeface="Arial" panose="020B0604020202020204" pitchFamily="34" charset="0"/>
              <a:buChar char="•"/>
            </a:pPr>
            <a:r>
              <a:rPr lang="en-US" sz="1600" dirty="0">
                <a:solidFill>
                  <a:prstClr val="black">
                    <a:lumMod val="95000"/>
                    <a:lumOff val="5000"/>
                  </a:prstClr>
                </a:solidFill>
                <a:latin typeface="Arial" charset="0"/>
              </a:rPr>
              <a:t>Texas A&amp;M University Kingsville (Region 11)</a:t>
            </a:r>
          </a:p>
          <a:p>
            <a:pPr lvl="0" defTabSz="914400" fontAlgn="base">
              <a:spcBef>
                <a:spcPct val="0"/>
              </a:spcBef>
              <a:spcAft>
                <a:spcPct val="0"/>
              </a:spcAft>
              <a:buClrTx/>
              <a:buSzTx/>
              <a:buFont typeface="Arial" panose="020B0604020202020204" pitchFamily="34" charset="0"/>
              <a:buChar char="•"/>
            </a:pPr>
            <a:r>
              <a:rPr lang="en-US" sz="1600" dirty="0">
                <a:solidFill>
                  <a:prstClr val="black">
                    <a:lumMod val="95000"/>
                    <a:lumOff val="5000"/>
                  </a:prstClr>
                </a:solidFill>
                <a:latin typeface="Arial" charset="0"/>
              </a:rPr>
              <a:t>Texas A&amp;M International University (Region 11)</a:t>
            </a:r>
          </a:p>
          <a:p>
            <a:pPr lvl="0" defTabSz="914400" fontAlgn="base">
              <a:spcBef>
                <a:spcPct val="0"/>
              </a:spcBef>
              <a:spcAft>
                <a:spcPct val="0"/>
              </a:spcAft>
              <a:buClrTx/>
              <a:buSzTx/>
              <a:buFont typeface="Arial" panose="020B0604020202020204" pitchFamily="34" charset="0"/>
              <a:buChar char="•"/>
            </a:pPr>
            <a:r>
              <a:rPr lang="en-US" sz="1600" dirty="0" err="1">
                <a:solidFill>
                  <a:prstClr val="black">
                    <a:lumMod val="95000"/>
                    <a:lumOff val="5000"/>
                  </a:prstClr>
                </a:solidFill>
                <a:latin typeface="Arial" charset="0"/>
              </a:rPr>
              <a:t>Upbring</a:t>
            </a:r>
            <a:r>
              <a:rPr lang="en-US" sz="1600" dirty="0">
                <a:solidFill>
                  <a:prstClr val="black">
                    <a:lumMod val="95000"/>
                    <a:lumOff val="5000"/>
                  </a:prstClr>
                </a:solidFill>
                <a:latin typeface="Arial" charset="0"/>
              </a:rPr>
              <a:t> (Regions 7 and 8)</a:t>
            </a:r>
          </a:p>
          <a:p>
            <a:pPr lvl="0" defTabSz="914400" fontAlgn="base">
              <a:spcBef>
                <a:spcPct val="0"/>
              </a:spcBef>
              <a:spcAft>
                <a:spcPct val="0"/>
              </a:spcAft>
              <a:buClrTx/>
              <a:buSzTx/>
              <a:buFont typeface="Arial" panose="020B0604020202020204" pitchFamily="34" charset="0"/>
              <a:buChar char="•"/>
            </a:pPr>
            <a:r>
              <a:rPr lang="en-US" sz="1600" dirty="0">
                <a:solidFill>
                  <a:prstClr val="black">
                    <a:lumMod val="95000"/>
                    <a:lumOff val="5000"/>
                  </a:prstClr>
                </a:solidFill>
                <a:latin typeface="Arial" charset="0"/>
              </a:rPr>
              <a:t>West Texas A&amp;M University (Region</a:t>
            </a:r>
            <a:r>
              <a:rPr lang="en-US" sz="1400" dirty="0">
                <a:solidFill>
                  <a:prstClr val="black">
                    <a:lumMod val="95000"/>
                    <a:lumOff val="5000"/>
                  </a:prstClr>
                </a:solidFill>
                <a:latin typeface="Arial" charset="0"/>
              </a:rPr>
              <a:t> 1)</a:t>
            </a:r>
          </a:p>
          <a:p>
            <a:pPr marL="0" indent="0">
              <a:buNone/>
            </a:pPr>
            <a:endParaRPr lang="en-US" dirty="0"/>
          </a:p>
        </p:txBody>
      </p:sp>
      <p:sp>
        <p:nvSpPr>
          <p:cNvPr id="2" name="Slide Number Placeholder 1">
            <a:extLst>
              <a:ext uri="{FF2B5EF4-FFF2-40B4-BE49-F238E27FC236}">
                <a16:creationId xmlns:a16="http://schemas.microsoft.com/office/drawing/2014/main" id="{5B9389C6-617B-4C61-854C-570DE371CC38}"/>
              </a:ext>
            </a:extLst>
          </p:cNvPr>
          <p:cNvSpPr>
            <a:spLocks noGrp="1"/>
          </p:cNvSpPr>
          <p:nvPr>
            <p:ph type="sldNum" sz="quarter" idx="12"/>
          </p:nvPr>
        </p:nvSpPr>
        <p:spPr/>
        <p:txBody>
          <a:bodyPr/>
          <a:lstStyle/>
          <a:p>
            <a:fld id="{4C4E0E95-BAC9-4914-A03C-DBE64D68927F}" type="slidenum">
              <a:rPr lang="en-US" smtClean="0"/>
              <a:pPr/>
              <a:t>9</a:t>
            </a:fld>
            <a:endParaRPr lang="en-US" dirty="0"/>
          </a:p>
        </p:txBody>
      </p:sp>
    </p:spTree>
    <p:extLst>
      <p:ext uri="{BB962C8B-B14F-4D97-AF65-F5344CB8AC3E}">
        <p14:creationId xmlns:p14="http://schemas.microsoft.com/office/powerpoint/2010/main" val="112569015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Parallax">
      <a:dk1>
        <a:sysClr val="windowText" lastClr="000000"/>
      </a:dk1>
      <a:lt1>
        <a:sysClr val="window" lastClr="FFFFFF"/>
      </a:lt1>
      <a:dk2>
        <a:srgbClr val="212121"/>
      </a:dk2>
      <a:lt2>
        <a:srgbClr val="CDD0D1"/>
      </a:lt2>
      <a:accent1>
        <a:srgbClr val="EB8F22"/>
      </a:accent1>
      <a:accent2>
        <a:srgbClr val="CD4223"/>
      </a:accent2>
      <a:accent3>
        <a:srgbClr val="A89374"/>
      </a:accent3>
      <a:accent4>
        <a:srgbClr val="83AA67"/>
      </a:accent4>
      <a:accent5>
        <a:srgbClr val="4FA9C1"/>
      </a:accent5>
      <a:accent6>
        <a:srgbClr val="9390AF"/>
      </a:accent6>
      <a:hlink>
        <a:srgbClr val="EC7220"/>
      </a:hlink>
      <a:folHlink>
        <a:srgbClr val="F09355"/>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spDef>
      <a:spPr>
        <a:solidFill>
          <a:schemeClr val="dk1"/>
        </a:solidFill>
        <a:ln>
          <a:noFill/>
        </a:ln>
      </a:spPr>
      <a:bodyPr spcFirstLastPara="1" wrap="square" lIns="121875" tIns="121875" rIns="121875" bIns="121875" anchor="ctr" anchorCtr="0">
        <a:noAutofit/>
      </a:bodyPr>
      <a:lstStyle>
        <a:defPPr algn="ctr">
          <a:spcBef>
            <a:spcPts val="0"/>
          </a:spcBef>
          <a:spcAft>
            <a:spcPts val="0"/>
          </a:spcAft>
          <a:buClr>
            <a:srgbClr val="000000"/>
          </a:buClr>
          <a:buSzPts val="1500"/>
          <a:defRPr dirty="0"/>
        </a:defPPr>
      </a:lstStyle>
    </a:spDef>
  </a:objectDefaults>
  <a:extraClrSchemeLst/>
  <a:extLst>
    <a:ext uri="{05A4C25C-085E-4340-85A3-A5531E510DB2}">
      <thm15:themeFamily xmlns:thm15="http://schemas.microsoft.com/office/thememl/2012/main" name="SIL Presentation.pptx" id="{FE5C63B1-8272-4EF3-89ED-4C7F8E165F99}" vid="{854DA336-7E24-4BDC-B2C5-26DC4A5128DF}"/>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SIL Presentation.pptx</Template>
  <TotalTime>281</TotalTime>
  <Words>791</Words>
  <Application>Microsoft Office PowerPoint</Application>
  <PresentationFormat>On-screen Show (4:3)</PresentationFormat>
  <Paragraphs>110</Paragraphs>
  <Slides>11</Slides>
  <Notes>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11</vt:i4>
      </vt:variant>
    </vt:vector>
  </HeadingPairs>
  <TitlesOfParts>
    <vt:vector size="14" baseType="lpstr">
      <vt:lpstr>Arial</vt:lpstr>
      <vt:lpstr>Corbel</vt:lpstr>
      <vt:lpstr>Parallax</vt:lpstr>
      <vt:lpstr>   Extended Foster Care  and  Supervised Independent Living Services</vt:lpstr>
      <vt:lpstr>What is Extended and Return to Foster Care? </vt:lpstr>
      <vt:lpstr>                                                                                                                                                                              Extended and Return to Foster Care  Return to Foster Care Same requirements as Extended Foster Care Return for Extended Foster Care during semester breaks for at least one month but no more than four months.  Eligibility Requirements   </vt:lpstr>
      <vt:lpstr>What is Supervised Independent Living? </vt:lpstr>
      <vt:lpstr>What is Supervised Independent Living</vt:lpstr>
      <vt:lpstr>                                   What is Supervised Independent Living</vt:lpstr>
      <vt:lpstr>                                      What is Supervised Independent Living   Differences between SIL programs </vt:lpstr>
      <vt:lpstr>Applying for the SIL Program</vt:lpstr>
      <vt:lpstr>                      Supervised Independent Living  SIL Contracted Providers </vt:lpstr>
      <vt:lpstr>                                                                              Questions?</vt:lpstr>
      <vt:lpstr>Contacts </vt:lpstr>
    </vt:vector>
  </TitlesOfParts>
  <Company>DFPS</Company>
  <LinksUpToDate>false</LinksUpToDate>
  <SharedDoc>false</SharedDoc>
  <HyperlinkBase>http://www.dfps.state.tx.us/About_DFPS/Reports_and_Presentations/Agencywide/documents/2016/2016-07-12-DFPS_Presentation_HHS.pptx</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Extended Foster Care and Supervised Independent Living Services</dc:title>
  <dc:subject>DFPS Overview and Status</dc:subject>
  <dc:creator>Aranda,Alma L (DFPS)</dc:creator>
  <cp:lastModifiedBy>Dobbs,Regan</cp:lastModifiedBy>
  <cp:revision>27</cp:revision>
  <cp:lastPrinted>2016-07-08T14:48:22Z</cp:lastPrinted>
  <dcterms:created xsi:type="dcterms:W3CDTF">2019-08-23T15:21:51Z</dcterms:created>
  <dcterms:modified xsi:type="dcterms:W3CDTF">2019-09-27T17:05:36Z</dcterms:modified>
  <cp:category>Agencywide Reports and Presentations</cp:category>
</cp:coreProperties>
</file>