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2" r:id="rId1"/>
    <p:sldMasterId id="2147483750" r:id="rId2"/>
  </p:sldMasterIdLst>
  <p:notesMasterIdLst>
    <p:notesMasterId r:id="rId34"/>
  </p:notesMasterIdLst>
  <p:sldIdLst>
    <p:sldId id="278" r:id="rId3"/>
    <p:sldId id="259" r:id="rId4"/>
    <p:sldId id="323" r:id="rId5"/>
    <p:sldId id="292" r:id="rId6"/>
    <p:sldId id="288" r:id="rId7"/>
    <p:sldId id="293" r:id="rId8"/>
    <p:sldId id="295" r:id="rId9"/>
    <p:sldId id="322" r:id="rId10"/>
    <p:sldId id="327" r:id="rId11"/>
    <p:sldId id="328" r:id="rId12"/>
    <p:sldId id="329" r:id="rId13"/>
    <p:sldId id="320" r:id="rId14"/>
    <p:sldId id="308" r:id="rId15"/>
    <p:sldId id="279" r:id="rId16"/>
    <p:sldId id="261" r:id="rId17"/>
    <p:sldId id="659" r:id="rId18"/>
    <p:sldId id="648" r:id="rId19"/>
    <p:sldId id="620" r:id="rId20"/>
    <p:sldId id="618" r:id="rId21"/>
    <p:sldId id="650" r:id="rId22"/>
    <p:sldId id="635" r:id="rId23"/>
    <p:sldId id="637" r:id="rId24"/>
    <p:sldId id="643" r:id="rId25"/>
    <p:sldId id="641" r:id="rId26"/>
    <p:sldId id="640" r:id="rId27"/>
    <p:sldId id="658" r:id="rId28"/>
    <p:sldId id="660" r:id="rId29"/>
    <p:sldId id="558" r:id="rId30"/>
    <p:sldId id="655" r:id="rId31"/>
    <p:sldId id="657" r:id="rId32"/>
    <p:sldId id="661" r:id="rId33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le,Tara" initials="C" lastIdx="9" clrIdx="0">
    <p:extLst>
      <p:ext uri="{19B8F6BF-5375-455C-9EA6-DF929625EA0E}">
        <p15:presenceInfo xmlns:p15="http://schemas.microsoft.com/office/powerpoint/2012/main" userId="S-1-5-21-2862664940-4160232669-2498997044-2462" providerId="AD"/>
      </p:ext>
    </p:extLst>
  </p:cmAuthor>
  <p:cmAuthor id="2" name="Pham,Ann C" initials="PC" lastIdx="2" clrIdx="1">
    <p:extLst>
      <p:ext uri="{19B8F6BF-5375-455C-9EA6-DF929625EA0E}">
        <p15:presenceInfo xmlns:p15="http://schemas.microsoft.com/office/powerpoint/2012/main" userId="S-1-5-21-2862664940-4160232669-2498997044-896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53689" autoAdjust="0"/>
  </p:normalViewPr>
  <p:slideViewPr>
    <p:cSldViewPr snapToGrid="0">
      <p:cViewPr varScale="1">
        <p:scale>
          <a:sx n="61" d="100"/>
          <a:sy n="61" d="100"/>
        </p:scale>
        <p:origin x="450" y="7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C9AD16D-1542-484A-96BB-83BF8CEDBDD2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9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236911C-2436-4283-B711-87CA8A9811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77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727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94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34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82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117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34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500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50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949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952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9006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522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911C-2436-4283-B711-87CA8A9811C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428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546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220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55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623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3503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87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E7F-03F0-4CB4-A291-53ED0F1714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313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ACF8F-15C6-4AFD-AB17-AEA63BB6B511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301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6CD5-D13D-4F0C-8331-79179907AE7E}" type="datetime1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7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7973D-0B90-4667-9EEE-4CBEFF00D526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6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D702-09F4-4EFE-A0DC-A8148103136E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14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285B-D429-4641-878B-3C807A62FB9A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137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FEC15-A272-4C66-A689-119975DBFCDD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47618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FEC15-A272-4C66-A689-119975DBFCDD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0462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889AB-C0D1-44EE-8B06-7807EC039591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620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85FF-4E43-42EC-8177-C126B7AE219B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72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7A7D1-DB83-6D43-9311-81518FE76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7340B8-98D2-7249-8A46-5C130DCC0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C94B9-B4BC-4596-A5BB-24172FFC5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FF792-F114-4F0E-8FDD-46619EE77137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9DD35-8116-4ED7-BCA4-E880AD866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06247-E1DC-4A0D-B0EE-C7ECFF21A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28746-B11A-4551-A26C-CFCE54A471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283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28FC8-1271-B948-AFFF-9B8F755DB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BE9AA-7D45-DF45-9F10-9E0FEA9F15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F4FA9-E12E-4059-951D-1DE7EE4FF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E6024-412C-4DA3-861A-4E131A0F47A5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AF096B-F752-40EE-B369-28E0F3A2A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AD340-ED49-454A-9787-9FB2B0E7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5F5E6-3C8D-4634-B8E0-17E1607F4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786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44754-DC17-41F2-B3A3-0BAC30DFF91C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710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EDD73-E4D2-464A-9000-986D09108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BB825B-9FFB-DB4B-99E7-39FAD6F42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DF3281-A649-468B-854F-CB66B09AC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6C23-8255-41FA-B5FE-D9C28B9E4FC8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0EE43C-94D9-409C-BF25-27523769E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42A7E-5108-42EF-A4B1-782D64B30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366AC-6B49-4BFE-B465-431EDCC67F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74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25A44-B182-3D4F-A2F7-85652CCD4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E9C67-E44E-1849-88E8-C9973051B1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E72433-993E-C944-9E1F-84A59379BA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71981CF-9C15-466A-B331-CB69958C8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6EC0-7A36-4A27-8734-8C79D933AE14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8D6EA1-13F6-4D22-A333-822005E5B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0ECFD6-F415-4B37-9597-8C3C067F3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0BBF4-923C-4C29-A3D0-4C008380D8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404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9ACEB-06F4-D04F-A6F3-8F97BE2B6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036E66-330F-404C-8E78-DE3209A9E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122907-4A84-9946-91AF-2EEC44101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62644F-5D1F-9747-B5F0-F84634FE92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0250D8-A08C-D34A-8476-868712BE59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E67574A-0377-47C7-AB59-546C4E755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E88A1-BF12-4B20-A77B-04D0F40390A4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6793917-2C0F-4914-866F-5D1D15D6E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7CCE084-AEFB-48C5-8637-C09145937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4B7A0-DC18-4A91-975F-88F28CDEF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542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7C2BD-1C59-CB45-B00C-8F5DDD56E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8EDEAA2-BDC3-430C-9849-CD40175FD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73AAD-8A40-4B17-83B5-1FBA1A9BD078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0E5CB17-45CC-4C8B-8F3F-AD0BBFCFF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7B4A69A-383E-4520-A6B9-275552719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4505-2E2D-447D-A098-42B5AD046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02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FCECCC1-6801-457F-B684-38FB97159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78CA0-E746-409C-9D92-A120B55F4817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747BFE0-C67B-4E75-A21A-854851205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FE680D7-1FB1-463A-A2EE-A03386EA1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A256D-84A5-4F61-8706-280A9C3BB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690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053CC-09BB-A443-8CA4-DADCEEC8B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38A54-CD09-5E43-BC52-BAAED0C87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C32A14-6201-F347-B3AF-BFAE5A04FF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CF37B1-AADF-425A-A000-F2FFCA4B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D0563-606E-4406-ADC5-0B619FCE8197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1A1F3D-D678-44E0-A4DC-A82FB4730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8FEEC6-678F-4B3E-B40E-0E283B8E0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945B9-4BD6-461A-A367-4227AC8D9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0960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2DCD6-8382-8049-BD42-8D282D4B4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864350-8DA6-BC48-A74E-429534E7A1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18EF0D-BB6E-2C44-B599-29F401D22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E2905B1-1536-418F-9B4A-9BDED37A4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CBEDF-3076-46FB-92F2-DA7A41AB8474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9350CD-4FCE-4BDA-9460-89D48D085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847F7-2F3E-4CA3-8BC2-398B982F3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165CD-8A30-4F61-A62F-155A87ACD1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9741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FD311-9EDF-E640-B2FD-95BAB6893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FFFC0D-BF03-4843-8ADC-9F2F532E1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E6653-B6FB-489E-9519-392FF6D81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C16A1-AD5C-4B68-985D-A552CA409670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94AFA-EEF4-40D2-9A1A-E64564462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4B3BE-C2D4-4EFF-B13F-13F6D3ACC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E341B-8A4D-44B8-9BDF-BDD5CF761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8278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EB3105-E258-0E43-98E9-19AFE25BA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6E0554-C29A-2C40-A3A1-AB216A2937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8AD1D-661C-457D-B624-6F1B414EA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09192-5CA9-4C72-B8D3-AC80C5351167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53669-30EC-4F49-91FD-2502EF0A8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1ABC-DA4B-4029-B9AD-6C62EE3C3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97C40-A934-4383-A74B-93ACC5B461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92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771C-290E-4C0B-BBC2-AF9BA01C383C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4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C240-AE2A-4F0C-9D9E-CAF0BEB631E6}" type="datetime1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920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8FD0-28FA-4A87-99D3-3455B8F1D4A0}" type="datetime1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23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4D45-4404-40B4-AE89-95D770C19709}" type="datetime1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213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FAF8-B488-4FB2-9060-593BBBE5C807}" type="datetime1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346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6926-DCC2-4AF1-9C89-0EC4613C678D}" type="datetime1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2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DA13B-612B-4E12-B57C-907404C45C54}" type="datetime1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7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9FEC15-A272-4C66-A689-119975DBFCDD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31D264-677B-42F5-9341-E0C7B7FC2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466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D6447E7-0863-4983-A233-FBF96AEE88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4A6F5CB-9483-474B-A8BB-A16183E583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3CFEEB-4ACC-964E-ACA7-CF243DD797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DBC1B2-7C1C-4BF4-AB2D-203C9E1E415A}" type="datetimeFigureOut">
              <a:rPr lang="en-US"/>
              <a:pPr>
                <a:defRPr/>
              </a:pPr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A6986-2A9D-6B49-8429-7BFDC6ADF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4C7FC-CD38-B841-875E-49D88A5E1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21484-8624-4B74-9E40-DFCC9F5624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4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dr.doleta.gov/directives/attach/TEGL/TEGL_13-16_acc.pdf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reeronestop.org/" TargetMode="External"/><Relationship Id="rId5" Type="http://schemas.openxmlformats.org/officeDocument/2006/relationships/hyperlink" Target="https://www.mynextmove.org/" TargetMode="External"/><Relationship Id="rId4" Type="http://schemas.openxmlformats.org/officeDocument/2006/relationships/hyperlink" Target="https://www.doleta.gov/oa/employers/apprenticeship_toolkit.pd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3.xml"/><Relationship Id="rId1" Type="http://schemas.openxmlformats.org/officeDocument/2006/relationships/video" Target="https://www.youtube.com/embed/4U9SZxHITL4?feature=oembed" TargetMode="Externa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4" Type="http://schemas.openxmlformats.org/officeDocument/2006/relationships/hyperlink" Target="http://evergreenleaf.blogspot.com/2013/04/my-first-blog-award-liebster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F7CE8-82D7-481B-B618-1CAFBE6A2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03" y="1283341"/>
            <a:ext cx="11238386" cy="215613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>
                <a:solidFill>
                  <a:srgbClr val="0070C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Texas Workforce Commission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FB963F-B1C1-4E20-B6A7-0E092B287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CF3C17-F80F-49E8-AE6E-9030B9C74A2E}"/>
              </a:ext>
            </a:extLst>
          </p:cNvPr>
          <p:cNvSpPr txBox="1"/>
          <p:nvPr/>
        </p:nvSpPr>
        <p:spPr>
          <a:xfrm>
            <a:off x="2795430" y="3439474"/>
            <a:ext cx="660113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/>
          </a:p>
          <a:p>
            <a:pPr algn="ctr"/>
            <a:r>
              <a:rPr lang="en-US" sz="3200" dirty="0"/>
              <a:t>Registered Apprenticeship</a:t>
            </a:r>
          </a:p>
          <a:p>
            <a:pPr algn="ctr"/>
            <a:r>
              <a:rPr lang="en-US" sz="3200" dirty="0"/>
              <a:t>Foster Youth Conference</a:t>
            </a:r>
          </a:p>
          <a:p>
            <a:pPr algn="ctr"/>
            <a:r>
              <a:rPr lang="en-US" sz="3200" dirty="0"/>
              <a:t>October 1, 2019</a:t>
            </a:r>
          </a:p>
        </p:txBody>
      </p:sp>
      <p:pic>
        <p:nvPicPr>
          <p:cNvPr id="9" name="Picture 8" descr="Apprenticeship Texas logo">
            <a:extLst>
              <a:ext uri="{FF2B5EF4-FFF2-40B4-BE49-F238E27FC236}">
                <a16:creationId xmlns:a16="http://schemas.microsoft.com/office/drawing/2014/main" id="{88FAC46D-528A-4849-A694-F486DEE63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96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560" y="442269"/>
            <a:ext cx="9422296" cy="116144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My Next Move Cont.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69F4B-7BC6-4301-A403-38A633EE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8E2681AD-818C-4D00-A880-D9602E389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  <p:pic>
        <p:nvPicPr>
          <p:cNvPr id="3" name="Picture 2" descr="Image of My Next Move website for apprenticeships highlighting the knowledge, skills, and abilities for jobs">
            <a:extLst>
              <a:ext uri="{FF2B5EF4-FFF2-40B4-BE49-F238E27FC236}">
                <a16:creationId xmlns:a16="http://schemas.microsoft.com/office/drawing/2014/main" id="{24587493-8510-4DEF-B61B-0299FB124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0530" y="1715673"/>
            <a:ext cx="7980356" cy="45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2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560" y="442269"/>
            <a:ext cx="9422296" cy="116144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Apprenticeship Finder – </a:t>
            </a:r>
            <a:r>
              <a:rPr lang="en-US" dirty="0" err="1">
                <a:solidFill>
                  <a:schemeClr val="bg1"/>
                </a:solidFill>
              </a:rPr>
              <a:t>CareerOneStop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69F4B-7BC6-4301-A403-38A633EE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8E2681AD-818C-4D00-A880-D9602E389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  <p:pic>
        <p:nvPicPr>
          <p:cNvPr id="4" name="Picture 3" descr="Image of Apprenticeship Finder website">
            <a:extLst>
              <a:ext uri="{FF2B5EF4-FFF2-40B4-BE49-F238E27FC236}">
                <a16:creationId xmlns:a16="http://schemas.microsoft.com/office/drawing/2014/main" id="{5C8FF314-8C7C-4CF8-A75D-6AF5CFA48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3970" y="1603717"/>
            <a:ext cx="7907197" cy="463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11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7" y="967409"/>
            <a:ext cx="9422296" cy="132943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Common Myths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487" y="2107957"/>
            <a:ext cx="9422296" cy="329228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Apprenticeships are for people who don’t do well at school</a:t>
            </a:r>
          </a:p>
          <a:p>
            <a:pPr lvl="0"/>
            <a:r>
              <a:rPr lang="en-US" dirty="0"/>
              <a:t>Apprenticeships are only available in manual industries</a:t>
            </a:r>
          </a:p>
          <a:p>
            <a:pPr lvl="0"/>
            <a:r>
              <a:rPr lang="en-US" dirty="0"/>
              <a:t>Apprentice programs are connected to </a:t>
            </a:r>
            <a:r>
              <a:rPr lang="en-US"/>
              <a:t>Labor Unions</a:t>
            </a:r>
            <a:endParaRPr lang="en-US" dirty="0"/>
          </a:p>
          <a:p>
            <a:pPr lvl="0"/>
            <a:r>
              <a:rPr lang="en-US" dirty="0"/>
              <a:t>An apprenticeship won’t lead to a full-time job or competitive high-paying jobs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5CACC4-EFBA-4A53-A373-81B1B37CD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1325EAA5-5A2F-48B8-B4EC-094A69B8C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85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7" y="967409"/>
            <a:ext cx="9422296" cy="132943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Resources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5947A2-EA10-4E2E-AA11-30DD38733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13</a:t>
            </a:fld>
            <a:endParaRPr lang="en-US"/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1444487" y="2520883"/>
            <a:ext cx="9422296" cy="5483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Quick Links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BEB093-2FE7-4365-85FE-65665B729CC5}"/>
              </a:ext>
            </a:extLst>
          </p:cNvPr>
          <p:cNvSpPr txBox="1">
            <a:spLocks/>
          </p:cNvSpPr>
          <p:nvPr/>
        </p:nvSpPr>
        <p:spPr>
          <a:xfrm>
            <a:off x="1444487" y="3069190"/>
            <a:ext cx="9422296" cy="32008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6400" dirty="0">
                <a:latin typeface="+mj-lt"/>
              </a:rPr>
              <a:t>TEGL 13-16: Guidance on Registered Apprenticeship Provisions and Opportunities in the Workforce Innovation and Opportunity Act (WIOA)</a:t>
            </a: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dirty="0">
                <a:latin typeface="+mj-lt"/>
                <a:hlinkClick r:id="rId3"/>
              </a:rPr>
              <a:t>https://wdr.doleta.gov/directives/attach/TEGL/TEGL_13-16_acc.pdf</a:t>
            </a:r>
            <a:endParaRPr lang="en-US" sz="6400" dirty="0">
              <a:highlight>
                <a:srgbClr val="FFFF00"/>
              </a:highlight>
              <a:latin typeface="+mj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6400" dirty="0">
                <a:latin typeface="+mj-lt"/>
              </a:rPr>
              <a:t>Building Registered Apprenticeship Programs: A Quick-Start Tool Kit:</a:t>
            </a: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dirty="0">
                <a:latin typeface="+mj-lt"/>
                <a:hlinkClick r:id="rId4"/>
              </a:rPr>
              <a:t>https://www.doleta.gov/oa/employers/apprenticeship_toolkit.pdf</a:t>
            </a:r>
            <a:endParaRPr lang="en-US" sz="64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6400" dirty="0" err="1"/>
              <a:t>MyNextMove</a:t>
            </a:r>
            <a:r>
              <a:rPr lang="en-US" sz="6400" dirty="0"/>
              <a:t>  - </a:t>
            </a:r>
            <a:r>
              <a:rPr lang="en-US" sz="6400" dirty="0">
                <a:hlinkClick r:id="rId5"/>
              </a:rPr>
              <a:t>https://www.mynextmove.org/</a:t>
            </a:r>
            <a:r>
              <a:rPr lang="en-US" sz="6400" dirty="0"/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6400" spc="100" dirty="0" err="1">
                <a:latin typeface="+mj-lt"/>
              </a:rPr>
              <a:t>CareerOneStop</a:t>
            </a:r>
            <a:r>
              <a:rPr lang="en-US" sz="6400" spc="100" dirty="0">
                <a:latin typeface="+mj-lt"/>
              </a:rPr>
              <a:t> - </a:t>
            </a:r>
            <a:r>
              <a:rPr lang="en-US" sz="6400" spc="100" dirty="0">
                <a:latin typeface="+mj-lt"/>
                <a:hlinkClick r:id="rId6"/>
              </a:rPr>
              <a:t>https://www.careeronestop.org/</a:t>
            </a:r>
            <a:r>
              <a:rPr lang="en-US" sz="6400" spc="100" dirty="0">
                <a:latin typeface="+mj-lt"/>
              </a:rPr>
              <a:t> </a:t>
            </a:r>
            <a:endParaRPr lang="en-US" spc="100" dirty="0">
              <a:latin typeface="+mj-lt"/>
            </a:endParaRPr>
          </a:p>
          <a:p>
            <a:pPr lvl="1"/>
            <a:endParaRPr lang="en-US" spc="100" dirty="0">
              <a:latin typeface="+mj-lt"/>
            </a:endParaRPr>
          </a:p>
          <a:p>
            <a:pPr lvl="2"/>
            <a:endParaRPr lang="en-US" spc="100" dirty="0">
              <a:latin typeface="+mj-lt"/>
            </a:endParaRPr>
          </a:p>
          <a:p>
            <a:endParaRPr lang="en-US" spc="100" dirty="0">
              <a:latin typeface="+mj-lt"/>
            </a:endParaRPr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DBFA5389-4DD9-43CF-A2F7-CC6A1B9338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63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7F199-C6E7-4850-89F4-F64BEA5DAF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Thank You For Joining Us!</a:t>
            </a:r>
          </a:p>
        </p:txBody>
      </p:sp>
      <p:pic>
        <p:nvPicPr>
          <p:cNvPr id="7" name="Content Placeholder 3" descr="This is our TWC logo. THere is a star in the middle, surrounded by a leafy wreath and the words &quot;Texas Workforce Commission&quot; form a circle around the wreath. " title="twc logo">
            <a:extLst>
              <a:ext uri="{FF2B5EF4-FFF2-40B4-BE49-F238E27FC236}">
                <a16:creationId xmlns:a16="http://schemas.microsoft.com/office/drawing/2014/main" id="{05F23B84-7764-4564-A8A5-0197408B6C8C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722" y="2805572"/>
            <a:ext cx="3036611" cy="300196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830CBB-638B-4280-8294-7889AA840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 descr="Apprenticeship Texas logo">
            <a:extLst>
              <a:ext uri="{FF2B5EF4-FFF2-40B4-BE49-F238E27FC236}">
                <a16:creationId xmlns:a16="http://schemas.microsoft.com/office/drawing/2014/main" id="{23F44A94-9BEB-4BF7-9358-9197034FB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50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3896749" y="344367"/>
            <a:ext cx="6767981" cy="4527452"/>
          </a:xfrm>
          <a:solidFill>
            <a:srgbClr val="0070C0"/>
          </a:solidFill>
        </p:spPr>
        <p:txBody>
          <a:bodyPr anchor="ctr"/>
          <a:lstStyle/>
          <a:p>
            <a:r>
              <a:rPr lang="en-US" dirty="0">
                <a:solidFill>
                  <a:schemeClr val="bg1"/>
                </a:solidFill>
              </a:rPr>
              <a:t>Questions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086690-CC64-4AAC-94F6-98C61B272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15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26038" y="5236944"/>
            <a:ext cx="11176985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ApprenticeshipTexas@twc.state.tx.us</a:t>
            </a:r>
          </a:p>
        </p:txBody>
      </p:sp>
      <p:pic>
        <p:nvPicPr>
          <p:cNvPr id="5" name="Picture 4" descr="Apprenticeship Texas logo">
            <a:extLst>
              <a:ext uri="{FF2B5EF4-FFF2-40B4-BE49-F238E27FC236}">
                <a16:creationId xmlns:a16="http://schemas.microsoft.com/office/drawing/2014/main" id="{BE63BD68-1E78-4778-8CAF-A6728485C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9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DB041311-2570-4CF2-8C24-E8B0886B6D3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188913"/>
            <a:ext cx="9144000" cy="2387600"/>
          </a:xfrm>
        </p:spPr>
        <p:txBody>
          <a:bodyPr/>
          <a:lstStyle/>
          <a:p>
            <a:r>
              <a:rPr lang="en-US" altLang="en-US" sz="6600"/>
              <a:t>Registered Apprenticeship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BB50E2-9026-FA4F-93DF-67ABDA780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3688" y="2668588"/>
            <a:ext cx="9144000" cy="1655762"/>
          </a:xfrm>
        </p:spPr>
        <p:txBody>
          <a:bodyPr/>
          <a:lstStyle/>
          <a:p>
            <a:pPr>
              <a:defRPr/>
            </a:pPr>
            <a:r>
              <a:rPr lang="en-US" sz="4400" dirty="0">
                <a:latin typeface="+mj-lt"/>
              </a:rPr>
              <a:t>Bridge to Transitioning Foster Youth</a:t>
            </a:r>
          </a:p>
        </p:txBody>
      </p:sp>
      <p:pic>
        <p:nvPicPr>
          <p:cNvPr id="3076" name="Picture 3" descr="Adaptive Construction Solutions logo">
            <a:extLst>
              <a:ext uri="{FF2B5EF4-FFF2-40B4-BE49-F238E27FC236}">
                <a16:creationId xmlns:a16="http://schemas.microsoft.com/office/drawing/2014/main" id="{BE52DA60-3BDE-496E-AAE1-B1B0CEC5B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88" y="3956050"/>
            <a:ext cx="3349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itle 1">
            <a:extLst>
              <a:ext uri="{FF2B5EF4-FFF2-40B4-BE49-F238E27FC236}">
                <a16:creationId xmlns:a16="http://schemas.microsoft.com/office/drawing/2014/main" id="{C045E57C-7D3A-4014-8F1C-479B8A650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4416425"/>
            <a:ext cx="54864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Nicholas Morgan</a:t>
            </a:r>
            <a:br>
              <a:rPr kumimoji="0" lang="en-US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</a:b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President</a:t>
            </a:r>
            <a:endParaRPr kumimoji="0" lang="en-US" altLang="en-US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9171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6A0F1A-EBF0-4C22-A5E0-AAE0D81C8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Adaptive Construction Solutions team</a:t>
            </a:r>
          </a:p>
        </p:txBody>
      </p:sp>
      <p:pic>
        <p:nvPicPr>
          <p:cNvPr id="4098" name="Picture 3" descr="Image of Adaptive Construction Solutions team members, students, and Texas Workforce Commission staff standing together for a group picture">
            <a:extLst>
              <a:ext uri="{FF2B5EF4-FFF2-40B4-BE49-F238E27FC236}">
                <a16:creationId xmlns:a16="http://schemas.microsoft.com/office/drawing/2014/main" id="{09EBC755-48D6-41C8-8FEC-2C5DEBA41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163" y="5722938"/>
            <a:ext cx="13335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 descr="Dark gray color background to overlay on top of the slide to add more color" title="Adaptive Construction Solutions">
            <a:extLst>
              <a:ext uri="{FF2B5EF4-FFF2-40B4-BE49-F238E27FC236}">
                <a16:creationId xmlns:a16="http://schemas.microsoft.com/office/drawing/2014/main" id="{A0635B85-5A6D-2444-B97B-227FC0047A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D60A92A-9EEF-B543-BFFC-C43114403730}"/>
              </a:ext>
            </a:extLst>
          </p:cNvPr>
          <p:cNvSpPr txBox="1">
            <a:spLocks/>
          </p:cNvSpPr>
          <p:nvPr/>
        </p:nvSpPr>
        <p:spPr>
          <a:xfrm>
            <a:off x="360363" y="4078288"/>
            <a:ext cx="11088687" cy="305435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Sponsors a Community-based DOL Group (non-joint) Registered Apprenticeship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Expanded to more than a dozen occupations in multiple industries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Provide meaningful employment for individuals with barriers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 as an intermediary between workforce agencies and employers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DOL-VETS grantee for Homeless Veteran Reintegration Program (HVRP)</a:t>
            </a:r>
          </a:p>
        </p:txBody>
      </p:sp>
      <p:pic>
        <p:nvPicPr>
          <p:cNvPr id="4101" name="Picture 5" descr="Dark gray color background to overlay on top of the slide to add more color">
            <a:extLst>
              <a:ext uri="{FF2B5EF4-FFF2-40B4-BE49-F238E27FC236}">
                <a16:creationId xmlns:a16="http://schemas.microsoft.com/office/drawing/2014/main" id="{1AFB3A41-F00A-4B7C-A6D6-42C26AB91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6" b="12659"/>
          <a:stretch>
            <a:fillRect/>
          </a:stretch>
        </p:blipFill>
        <p:spPr bwMode="auto">
          <a:xfrm>
            <a:off x="0" y="1116013"/>
            <a:ext cx="12192000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 descr="Graphic image of the company logo and name" title="Adaptive Construction Solutions, Inc.">
            <a:extLst>
              <a:ext uri="{FF2B5EF4-FFF2-40B4-BE49-F238E27FC236}">
                <a16:creationId xmlns:a16="http://schemas.microsoft.com/office/drawing/2014/main" id="{2425B368-4081-1B4D-9804-4DD198544795}"/>
              </a:ext>
            </a:extLst>
          </p:cNvPr>
          <p:cNvSpPr txBox="1"/>
          <p:nvPr/>
        </p:nvSpPr>
        <p:spPr>
          <a:xfrm>
            <a:off x="1773238" y="173038"/>
            <a:ext cx="8645525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Adaptive Construction Solutions, Inc. </a:t>
            </a:r>
          </a:p>
        </p:txBody>
      </p:sp>
      <p:pic>
        <p:nvPicPr>
          <p:cNvPr id="4103" name="Picture 6" descr="Adaptive Construction Solutions logo" title="Adaptive Construction Solutions">
            <a:extLst>
              <a:ext uri="{FF2B5EF4-FFF2-40B4-BE49-F238E27FC236}">
                <a16:creationId xmlns:a16="http://schemas.microsoft.com/office/drawing/2014/main" id="{E38EA91E-9595-4B85-94FB-D59EB302B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0663" y="-171450"/>
            <a:ext cx="1460500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18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1EF8B-2B7D-4048-9267-8FD6DC19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Populations Served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BC71A-EAEA-DE4D-9F2A-8623948AAEE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0" y="2360613"/>
            <a:ext cx="5540375" cy="466725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800" dirty="0">
                <a:latin typeface="+mj-lt"/>
              </a:rPr>
              <a:t>Veterans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+mj-lt"/>
              </a:rPr>
              <a:t>Dislocated due to transition from Armed Forces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+mj-lt"/>
              </a:rPr>
              <a:t>Challenges finding pathway into next career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+mj-lt"/>
              </a:rPr>
              <a:t>Adjusting to service connected disabilities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BDCD2F-ADC4-764B-90B5-F97A7F9A3E6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381750" y="2360613"/>
            <a:ext cx="5810250" cy="466725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800" dirty="0">
                <a:latin typeface="+mj-lt"/>
              </a:rPr>
              <a:t>Opportunity Youth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+mj-lt"/>
              </a:rPr>
              <a:t>Transitioning from foster care system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+mj-lt"/>
              </a:rPr>
              <a:t>Challenges finding opportunities beyond entry-level job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+mj-lt"/>
              </a:rPr>
              <a:t>Obstacles due to previous encounter with justice system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3200" dirty="0">
              <a:latin typeface="+mj-lt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4800" dirty="0">
              <a:latin typeface="+mj-lt"/>
            </a:endParaRPr>
          </a:p>
        </p:txBody>
      </p:sp>
      <p:sp>
        <p:nvSpPr>
          <p:cNvPr id="5124" name="Title 1">
            <a:extLst>
              <a:ext uri="{FF2B5EF4-FFF2-40B4-BE49-F238E27FC236}">
                <a16:creationId xmlns:a16="http://schemas.microsoft.com/office/drawing/2014/main" id="{0AA06478-7D55-4171-904E-8130F8FBB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497" y="453123"/>
            <a:ext cx="113506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Populations Served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(Individuals with Barriers to Employment)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19CE94-0E61-4175-8142-777B911C1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8" y="1614488"/>
            <a:ext cx="11350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Examples</a:t>
            </a: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pic>
        <p:nvPicPr>
          <p:cNvPr id="5126" name="Picture 3" descr="Adaptive Construction Solutions logo" title="Populations Served">
            <a:extLst>
              <a:ext uri="{FF2B5EF4-FFF2-40B4-BE49-F238E27FC236}">
                <a16:creationId xmlns:a16="http://schemas.microsoft.com/office/drawing/2014/main" id="{2840171A-4B86-43C4-8F18-B2EAD4FAB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813" y="365125"/>
            <a:ext cx="1333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51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67B92D8-C163-42E6-A680-7C4C79F252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/>
              <a:t>Lessons Learned</a:t>
            </a:r>
          </a:p>
        </p:txBody>
      </p:sp>
      <p:sp>
        <p:nvSpPr>
          <p:cNvPr id="26626" name="Content Placeholder 2">
            <a:extLst>
              <a:ext uri="{FF2B5EF4-FFF2-40B4-BE49-F238E27FC236}">
                <a16:creationId xmlns:a16="http://schemas.microsoft.com/office/drawing/2014/main" id="{2DE6CFF7-7233-484F-99CF-B57D4A8A30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68338" y="1522413"/>
            <a:ext cx="10960100" cy="4773612"/>
          </a:xfrm>
        </p:spPr>
        <p:txBody>
          <a:bodyPr/>
          <a:lstStyle/>
          <a:p>
            <a:pPr eaLnBrk="1" hangingPunct="1">
              <a:spcAft>
                <a:spcPts val="1200"/>
              </a:spcAft>
              <a:defRPr/>
            </a:pPr>
            <a:r>
              <a:rPr lang="en-US" altLang="en-US" sz="3600" dirty="0">
                <a:latin typeface="+mj-lt"/>
              </a:rPr>
              <a:t>How to gain support of employers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altLang="en-US" sz="3600" dirty="0">
                <a:latin typeface="+mj-lt"/>
              </a:rPr>
              <a:t>Employer culture is key to outcomes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altLang="en-US" sz="3600" dirty="0">
                <a:latin typeface="+mj-lt"/>
              </a:rPr>
              <a:t>Barriers translate into resiliency and loyalty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altLang="en-US" sz="3600" dirty="0">
                <a:latin typeface="+mj-lt"/>
              </a:rPr>
              <a:t>Deliver supportive services collaboratively to meet needs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altLang="en-US" sz="3600" dirty="0">
                <a:latin typeface="+mj-lt"/>
              </a:rPr>
              <a:t>Mentorship is critical for longevity 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altLang="en-US" sz="3600" dirty="0">
                <a:latin typeface="+mj-lt"/>
              </a:rPr>
              <a:t>Screen for qualities of an ideal team member</a:t>
            </a:r>
          </a:p>
          <a:p>
            <a:pPr eaLnBrk="1" hangingPunct="1">
              <a:spcAft>
                <a:spcPts val="1200"/>
              </a:spcAft>
              <a:defRPr/>
            </a:pPr>
            <a:endParaRPr lang="en-US" altLang="en-US" sz="3600" dirty="0">
              <a:latin typeface="+mj-lt"/>
            </a:endParaRPr>
          </a:p>
        </p:txBody>
      </p:sp>
      <p:pic>
        <p:nvPicPr>
          <p:cNvPr id="6148" name="Picture 3" descr="Adaptive Construction Solutions logo" title="Lessons Learned">
            <a:extLst>
              <a:ext uri="{FF2B5EF4-FFF2-40B4-BE49-F238E27FC236}">
                <a16:creationId xmlns:a16="http://schemas.microsoft.com/office/drawing/2014/main" id="{68126BE5-98FF-49E6-AC81-EA8E8D945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813" y="365125"/>
            <a:ext cx="1333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8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7" y="967409"/>
            <a:ext cx="9422296" cy="132943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487" y="2413690"/>
            <a:ext cx="8229600" cy="3453441"/>
          </a:xfrm>
        </p:spPr>
        <p:txBody>
          <a:bodyPr>
            <a:normAutofit/>
          </a:bodyPr>
          <a:lstStyle/>
          <a:p>
            <a:r>
              <a:rPr lang="en-US" dirty="0"/>
              <a:t>Registered Apprenticeship 101</a:t>
            </a:r>
          </a:p>
          <a:p>
            <a:r>
              <a:rPr lang="en-US" dirty="0"/>
              <a:t>Value of apprenticeships as a Workforce Strategy</a:t>
            </a:r>
          </a:p>
          <a:p>
            <a:r>
              <a:rPr lang="en-US" dirty="0"/>
              <a:t>The Apprenticeship Model</a:t>
            </a:r>
          </a:p>
          <a:p>
            <a:r>
              <a:rPr lang="en-US" dirty="0"/>
              <a:t>Common Myths</a:t>
            </a:r>
          </a:p>
          <a:p>
            <a:r>
              <a:rPr lang="en-US" dirty="0"/>
              <a:t>Resources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A3674-49D7-40BF-A1E2-B534DFA4D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2</a:t>
            </a:fld>
            <a:endParaRPr lang="en-US" dirty="0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E4298A83-BA47-4BE7-9ABE-F12E623D5A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74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B0B9EE4-A49E-4178-BF1C-8BA5665794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Needs of Transitioning Foster Youth</a:t>
            </a:r>
          </a:p>
        </p:txBody>
      </p:sp>
      <p:grpSp>
        <p:nvGrpSpPr>
          <p:cNvPr id="33" name="Group 32" descr="Text box that identifies Agencies and Organizations" title="Needs of Transitioning Foster Youth">
            <a:extLst>
              <a:ext uri="{FF2B5EF4-FFF2-40B4-BE49-F238E27FC236}">
                <a16:creationId xmlns:a16="http://schemas.microsoft.com/office/drawing/2014/main" id="{7F54AF84-990A-4644-9CCE-B659467C28C0}"/>
              </a:ext>
            </a:extLst>
          </p:cNvPr>
          <p:cNvGrpSpPr>
            <a:grpSpLocks/>
          </p:cNvGrpSpPr>
          <p:nvPr/>
        </p:nvGrpSpPr>
        <p:grpSpPr bwMode="auto">
          <a:xfrm>
            <a:off x="366713" y="1487488"/>
            <a:ext cx="4419600" cy="5141912"/>
            <a:chOff x="457597" y="1490886"/>
            <a:chExt cx="4419909" cy="5141486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AECB84C3-321F-A046-9E69-898402E0D239}"/>
                </a:ext>
              </a:extLst>
            </p:cNvPr>
            <p:cNvSpPr/>
            <p:nvPr/>
          </p:nvSpPr>
          <p:spPr>
            <a:xfrm>
              <a:off x="457597" y="2038528"/>
              <a:ext cx="4419909" cy="4593844"/>
            </a:xfrm>
            <a:prstGeom prst="roundRect">
              <a:avLst/>
            </a:prstGeom>
            <a:solidFill>
              <a:schemeClr val="accent1">
                <a:lumMod val="50000"/>
                <a:alpha val="20000"/>
              </a:schemeClr>
            </a:solidFill>
            <a:ln w="63500"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4608E53-A8CA-BD40-A732-8BE655DF63E2}"/>
                </a:ext>
              </a:extLst>
            </p:cNvPr>
            <p:cNvSpPr txBox="1"/>
            <p:nvPr/>
          </p:nvSpPr>
          <p:spPr>
            <a:xfrm>
              <a:off x="1046600" y="1490886"/>
              <a:ext cx="3308581" cy="461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Agencies &amp; Organizations</a:t>
              </a:r>
            </a:p>
          </p:txBody>
        </p:sp>
      </p:grpSp>
      <p:pic>
        <p:nvPicPr>
          <p:cNvPr id="34" name="Group 33" descr="Text box identifying Employers" title="Needs of Transitioning Foster Youth">
            <a:extLst>
              <a:ext uri="{FF2B5EF4-FFF2-40B4-BE49-F238E27FC236}">
                <a16:creationId xmlns:a16="http://schemas.microsoft.com/office/drawing/2014/main" id="{CF73C358-9736-4049-85E3-CD54924C46E4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1460500"/>
            <a:ext cx="4495800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Group 37" descr="Text box identifying Apprenticeships" title="Needs of Transitioning Foster Youth">
            <a:extLst>
              <a:ext uri="{FF2B5EF4-FFF2-40B4-BE49-F238E27FC236}">
                <a16:creationId xmlns:a16="http://schemas.microsoft.com/office/drawing/2014/main" id="{80333794-15FD-4B71-9CD5-04B6ED7697ED}"/>
              </a:ext>
            </a:extLst>
          </p:cNvPr>
          <p:cNvGrpSpPr>
            <a:grpSpLocks/>
          </p:cNvGrpSpPr>
          <p:nvPr/>
        </p:nvGrpSpPr>
        <p:grpSpPr bwMode="auto">
          <a:xfrm>
            <a:off x="3344863" y="1349375"/>
            <a:ext cx="5381625" cy="5262563"/>
            <a:chOff x="3281498" y="1239293"/>
            <a:chExt cx="5380305" cy="5262431"/>
          </a:xfrm>
        </p:grpSpPr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21D01927-11AC-2344-B649-6AD73EB5236B}"/>
                </a:ext>
              </a:extLst>
            </p:cNvPr>
            <p:cNvSpPr/>
            <p:nvPr/>
          </p:nvSpPr>
          <p:spPr>
            <a:xfrm>
              <a:off x="3281498" y="1907614"/>
              <a:ext cx="5380305" cy="459411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23C2121-5FD4-D045-8E15-D7F7ABF67F06}"/>
                </a:ext>
              </a:extLst>
            </p:cNvPr>
            <p:cNvSpPr txBox="1"/>
            <p:nvPr/>
          </p:nvSpPr>
          <p:spPr>
            <a:xfrm>
              <a:off x="4660697" y="1239293"/>
              <a:ext cx="2671108" cy="5841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Apprenticeship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F8159248-00FE-9D41-A755-E9B2F11F2280}"/>
              </a:ext>
            </a:extLst>
          </p:cNvPr>
          <p:cNvSpPr txBox="1"/>
          <p:nvPr/>
        </p:nvSpPr>
        <p:spPr>
          <a:xfrm>
            <a:off x="9490075" y="2214563"/>
            <a:ext cx="1227138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Job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DB0BED0-A3C0-AD4D-A728-DA28C33E80ED}"/>
              </a:ext>
            </a:extLst>
          </p:cNvPr>
          <p:cNvSpPr txBox="1"/>
          <p:nvPr/>
        </p:nvSpPr>
        <p:spPr>
          <a:xfrm>
            <a:off x="7697788" y="2960688"/>
            <a:ext cx="3162300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Livable Wage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8361C57-AE71-CB4B-88ED-677AD9F87D82}"/>
              </a:ext>
            </a:extLst>
          </p:cNvPr>
          <p:cNvSpPr txBox="1"/>
          <p:nvPr/>
        </p:nvSpPr>
        <p:spPr>
          <a:xfrm>
            <a:off x="5800725" y="4662488"/>
            <a:ext cx="33988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Career Pathway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9F951C1-D29A-3747-8A11-475B96669DBD}"/>
              </a:ext>
            </a:extLst>
          </p:cNvPr>
          <p:cNvSpPr txBox="1"/>
          <p:nvPr/>
        </p:nvSpPr>
        <p:spPr>
          <a:xfrm>
            <a:off x="6829425" y="5154613"/>
            <a:ext cx="21510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Stability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BB50CD9-095A-BD45-AC7C-2FFAEEAC386F}"/>
              </a:ext>
            </a:extLst>
          </p:cNvPr>
          <p:cNvSpPr txBox="1"/>
          <p:nvPr/>
        </p:nvSpPr>
        <p:spPr>
          <a:xfrm>
            <a:off x="4211638" y="3109913"/>
            <a:ext cx="222726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Education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BAABA84-01E4-0849-A050-9189049149C9}"/>
              </a:ext>
            </a:extLst>
          </p:cNvPr>
          <p:cNvSpPr txBox="1"/>
          <p:nvPr/>
        </p:nvSpPr>
        <p:spPr>
          <a:xfrm>
            <a:off x="5281613" y="5784850"/>
            <a:ext cx="29083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Relationships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5AB51E7-4263-1E49-95CF-700679ACDA04}"/>
              </a:ext>
            </a:extLst>
          </p:cNvPr>
          <p:cNvSpPr txBox="1"/>
          <p:nvPr/>
        </p:nvSpPr>
        <p:spPr>
          <a:xfrm>
            <a:off x="3763963" y="3530600"/>
            <a:ext cx="4497387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Mentorship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45CDCA-295F-2C40-8DE4-4216A6B80471}"/>
              </a:ext>
            </a:extLst>
          </p:cNvPr>
          <p:cNvSpPr txBox="1"/>
          <p:nvPr/>
        </p:nvSpPr>
        <p:spPr>
          <a:xfrm>
            <a:off x="9110663" y="3898900"/>
            <a:ext cx="24225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Healthcare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70D648C-EC07-0449-83B9-470B5EF19F40}"/>
              </a:ext>
            </a:extLst>
          </p:cNvPr>
          <p:cNvSpPr txBox="1"/>
          <p:nvPr/>
        </p:nvSpPr>
        <p:spPr>
          <a:xfrm>
            <a:off x="3457575" y="2646363"/>
            <a:ext cx="36480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Money Management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5F97815-9999-B546-9F38-8F5B501655CA}"/>
              </a:ext>
            </a:extLst>
          </p:cNvPr>
          <p:cNvSpPr txBox="1"/>
          <p:nvPr/>
        </p:nvSpPr>
        <p:spPr>
          <a:xfrm>
            <a:off x="838200" y="3200400"/>
            <a:ext cx="2443163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Housing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8AD319F-4726-A144-AAE8-2372699634F0}"/>
              </a:ext>
            </a:extLst>
          </p:cNvPr>
          <p:cNvSpPr txBox="1"/>
          <p:nvPr/>
        </p:nvSpPr>
        <p:spPr>
          <a:xfrm>
            <a:off x="1423988" y="2125663"/>
            <a:ext cx="3502025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Transportation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B6EE644-9982-014C-882E-90CADA6115AC}"/>
              </a:ext>
            </a:extLst>
          </p:cNvPr>
          <p:cNvSpPr txBox="1"/>
          <p:nvPr/>
        </p:nvSpPr>
        <p:spPr>
          <a:xfrm>
            <a:off x="2447925" y="4902200"/>
            <a:ext cx="25765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Community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6598D30-FAE5-DE48-A112-8F304E7A1D60}"/>
              </a:ext>
            </a:extLst>
          </p:cNvPr>
          <p:cNvSpPr txBox="1"/>
          <p:nvPr/>
        </p:nvSpPr>
        <p:spPr>
          <a:xfrm>
            <a:off x="4437063" y="5475288"/>
            <a:ext cx="18065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Social Life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204506-301E-8348-8CF3-65086D4976E2}"/>
              </a:ext>
            </a:extLst>
          </p:cNvPr>
          <p:cNvSpPr txBox="1"/>
          <p:nvPr/>
        </p:nvSpPr>
        <p:spPr>
          <a:xfrm>
            <a:off x="4156075" y="4440238"/>
            <a:ext cx="1766888" cy="706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Identity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A7B7AA1-A989-AE44-8A32-C4B6B0C6973E}"/>
              </a:ext>
            </a:extLst>
          </p:cNvPr>
          <p:cNvSpPr txBox="1"/>
          <p:nvPr/>
        </p:nvSpPr>
        <p:spPr>
          <a:xfrm>
            <a:off x="2663825" y="5797550"/>
            <a:ext cx="258921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Character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5324EE2-CFF0-564D-A793-F6D0FB7ED158}"/>
              </a:ext>
            </a:extLst>
          </p:cNvPr>
          <p:cNvSpPr txBox="1"/>
          <p:nvPr/>
        </p:nvSpPr>
        <p:spPr>
          <a:xfrm>
            <a:off x="5184775" y="1960563"/>
            <a:ext cx="1641475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Bridge</a:t>
            </a:r>
          </a:p>
        </p:txBody>
      </p:sp>
      <p:pic>
        <p:nvPicPr>
          <p:cNvPr id="7190" name="Picture 3" descr="Adaptive Construction Solutions logo" title="Needs of Transitioning Foster Youth">
            <a:extLst>
              <a:ext uri="{FF2B5EF4-FFF2-40B4-BE49-F238E27FC236}">
                <a16:creationId xmlns:a16="http://schemas.microsoft.com/office/drawing/2014/main" id="{E5A5992F-503E-4F38-924D-26C6C93D2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813" y="365125"/>
            <a:ext cx="1333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32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Image of two male construction workers speaking and working together" title="Employer Involvement">
            <a:extLst>
              <a:ext uri="{FF2B5EF4-FFF2-40B4-BE49-F238E27FC236}">
                <a16:creationId xmlns:a16="http://schemas.microsoft.com/office/drawing/2014/main" id="{E14E21DE-DCD4-4FB4-B54C-2CC815652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8" t="9091" r="2" b="2"/>
          <a:stretch>
            <a:fillRect/>
          </a:stretch>
        </p:blipFill>
        <p:spPr bwMode="auto">
          <a:xfrm>
            <a:off x="-36512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Freeform: Shape 27" descr="Text box with" title="Employer Involvement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6583363" y="-1588"/>
            <a:ext cx="5608637" cy="5840413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: Shape 29" descr="Text box describing that employer involvement has paid job, investment, commitment, and mentorship" title="Employer Involvement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6750050" y="0"/>
            <a:ext cx="5441950" cy="5654675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97" name="Title 1">
            <a:extLst>
              <a:ext uri="{FF2B5EF4-FFF2-40B4-BE49-F238E27FC236}">
                <a16:creationId xmlns:a16="http://schemas.microsoft.com/office/drawing/2014/main" id="{77F31186-6308-48DB-AF11-E689011FE7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80325" y="620713"/>
            <a:ext cx="4062413" cy="1042987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Employer Involvement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9E37907-A001-294E-BB7C-00D2CCC1ED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80325" y="1916113"/>
            <a:ext cx="4062413" cy="2754312"/>
          </a:xfrm>
        </p:spPr>
        <p:txBody>
          <a:bodyPr/>
          <a:lstStyle/>
          <a:p>
            <a:pPr marL="0" indent="0" algn="ctr" eaLnBrk="1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altLang="en-US" sz="3600" dirty="0">
                <a:latin typeface="+mj-lt"/>
              </a:rPr>
              <a:t>Paid Job</a:t>
            </a:r>
          </a:p>
          <a:p>
            <a:pPr marL="0" indent="0" algn="ctr" eaLnBrk="1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altLang="en-US" sz="3600" dirty="0">
                <a:latin typeface="+mj-lt"/>
              </a:rPr>
              <a:t>Investment </a:t>
            </a:r>
          </a:p>
          <a:p>
            <a:pPr marL="0" indent="0" algn="ctr" eaLnBrk="1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altLang="en-US" sz="3600" dirty="0">
                <a:latin typeface="+mj-lt"/>
              </a:rPr>
              <a:t>Commitment</a:t>
            </a:r>
          </a:p>
          <a:p>
            <a:pPr marL="0" indent="0" algn="ctr" eaLnBrk="1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altLang="en-US" sz="3600" b="1" dirty="0">
                <a:latin typeface="+mj-lt"/>
              </a:rPr>
              <a:t>Mentorship</a:t>
            </a:r>
          </a:p>
        </p:txBody>
      </p:sp>
      <p:cxnSp>
        <p:nvCxnSpPr>
          <p:cNvPr id="3" name="Straight Connector 2" descr="Graphic image of a straight line connecting employer involvement services" title="Employer Involvement">
            <a:extLst>
              <a:ext uri="{FF2B5EF4-FFF2-40B4-BE49-F238E27FC236}">
                <a16:creationId xmlns:a16="http://schemas.microsoft.com/office/drawing/2014/main" id="{74A2446A-1DB2-0E45-B23F-7333CC58B5B5}"/>
              </a:ext>
            </a:extLst>
          </p:cNvPr>
          <p:cNvCxnSpPr>
            <a:cxnSpLocks/>
          </p:cNvCxnSpPr>
          <p:nvPr/>
        </p:nvCxnSpPr>
        <p:spPr>
          <a:xfrm>
            <a:off x="8869363" y="1824038"/>
            <a:ext cx="160972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200" name="Picture 11" descr="Adaptive Construction Solutions logo" title="Employer Involvement">
            <a:extLst>
              <a:ext uri="{FF2B5EF4-FFF2-40B4-BE49-F238E27FC236}">
                <a16:creationId xmlns:a16="http://schemas.microsoft.com/office/drawing/2014/main" id="{F7F31F3A-02B8-4537-AE9D-DCD431CCA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5110163"/>
            <a:ext cx="14605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986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Content Placeholder 7" descr="Image of two construction male workers smiling and clasping hands" title="On-the-Job Training">
            <a:extLst>
              <a:ext uri="{FF2B5EF4-FFF2-40B4-BE49-F238E27FC236}">
                <a16:creationId xmlns:a16="http://schemas.microsoft.com/office/drawing/2014/main" id="{2E3E5E0F-53A0-4A7D-8FC1-F16CA7998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Freeform 5" descr="Text box outlining that 2,000 hours of paid on-the-job training per year and apprentices are mentored by journey-level professionals" title="On-the-Job Training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 flipH="1">
            <a:off x="0" y="998538"/>
            <a:ext cx="6016625" cy="5859462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black"/>
              </a:buClr>
              <a:buSzPct val="100000"/>
              <a:buFont typeface="Arial"/>
              <a:buNone/>
              <a:tabLst/>
              <a:defRPr/>
            </a:pPr>
            <a:endParaRPr kumimoji="0" lang="en-US" sz="1600" b="0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20" name="Title 1">
            <a:extLst>
              <a:ext uri="{FF2B5EF4-FFF2-40B4-BE49-F238E27FC236}">
                <a16:creationId xmlns:a16="http://schemas.microsoft.com/office/drawing/2014/main" id="{5B256ABA-002C-470B-A938-8FA5C803F3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9613" y="1914525"/>
            <a:ext cx="4203700" cy="1341438"/>
          </a:xfrm>
        </p:spPr>
        <p:txBody>
          <a:bodyPr/>
          <a:lstStyle/>
          <a:p>
            <a:pPr algn="ctr" eaLnBrk="1" hangingPunct="1"/>
            <a:r>
              <a:rPr lang="en-US" altLang="en-US"/>
              <a:t>On-the-Job Training </a:t>
            </a:r>
          </a:p>
        </p:txBody>
      </p:sp>
      <p:cxnSp>
        <p:nvCxnSpPr>
          <p:cNvPr id="26" name="Straight Connector 25" title="On-the-Job Training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2287588" y="3336925"/>
            <a:ext cx="935037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90BA509-EAFC-4FEC-9FA0-308E66421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150" y="3362325"/>
            <a:ext cx="5284788" cy="2619375"/>
          </a:xfrm>
        </p:spPr>
        <p:txBody>
          <a:bodyPr rtlCol="0" anchor="ctr">
            <a:normAutofit/>
          </a:bodyPr>
          <a:lstStyle/>
          <a:p>
            <a:pPr marL="0" indent="0" algn="ctr" eaLnBrk="1" fontAlgn="auto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+mj-lt"/>
              </a:rPr>
              <a:t>2,000 hrs of paid On-the-Job Training (OJT) Per Year  </a:t>
            </a:r>
          </a:p>
          <a:p>
            <a:pPr marL="0" indent="0" algn="ctr" eaLnBrk="1" fontAlgn="auto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+mj-lt"/>
              </a:rPr>
              <a:t>Mentored by Journey-level Professionals</a:t>
            </a:r>
          </a:p>
        </p:txBody>
      </p:sp>
      <p:pic>
        <p:nvPicPr>
          <p:cNvPr id="9223" name="Picture 6" descr="Adaptive Construction Solutions logo" title="On-the-Job Training">
            <a:extLst>
              <a:ext uri="{FF2B5EF4-FFF2-40B4-BE49-F238E27FC236}">
                <a16:creationId xmlns:a16="http://schemas.microsoft.com/office/drawing/2014/main" id="{07F82C03-3DD6-4331-A823-7425A1E38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900" y="5386388"/>
            <a:ext cx="1460500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119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B3A9BB-3E07-4C2C-ADF0-FCECB843D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Related Training Instruction</a:t>
            </a:r>
          </a:p>
        </p:txBody>
      </p:sp>
      <p:pic>
        <p:nvPicPr>
          <p:cNvPr id="10242" name="Picture 8" descr="Image of students in a classroom sitting and learning in class" title="Related Training Instruction">
            <a:extLst>
              <a:ext uri="{FF2B5EF4-FFF2-40B4-BE49-F238E27FC236}">
                <a16:creationId xmlns:a16="http://schemas.microsoft.com/office/drawing/2014/main" id="{3AA4D3B0-9A6F-4600-BEDC-B90E53C09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t="9091" r="2" b="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Freeform: Shape 26" descr="Text box with related training instruction outlining that 144 hours of instruction are required per year" title="Related Training Instruction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6583363" y="-1588"/>
            <a:ext cx="5608637" cy="5840413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: Shape 28" descr="Text box outlining employer's approach to foundational and technical training" title="Related Training Instruction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6750050" y="0"/>
            <a:ext cx="5441950" cy="5654675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45" name="Title 1">
            <a:extLst>
              <a:ext uri="{FF2B5EF4-FFF2-40B4-BE49-F238E27FC236}">
                <a16:creationId xmlns:a16="http://schemas.microsoft.com/office/drawing/2014/main" id="{F34C1FB5-DFBD-4ED6-84D5-611478790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9025" y="649288"/>
            <a:ext cx="4062413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Related Training Instruction</a:t>
            </a:r>
          </a:p>
        </p:txBody>
      </p:sp>
      <p:sp>
        <p:nvSpPr>
          <p:cNvPr id="15" name="Content Placeholder 11" descr="Text box with 144 hours of instruction per year for registered apprenticeship programs" title="Related Training Instruction ">
            <a:extLst>
              <a:ext uri="{FF2B5EF4-FFF2-40B4-BE49-F238E27FC236}">
                <a16:creationId xmlns:a16="http://schemas.microsoft.com/office/drawing/2014/main" id="{80287488-8DBE-544A-BE50-F45B722E266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343775" y="1906588"/>
            <a:ext cx="4848225" cy="3579812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3200" dirty="0">
                <a:latin typeface="+mj-lt"/>
              </a:rPr>
              <a:t>144 hrs of Instruction       Per Year</a:t>
            </a:r>
          </a:p>
          <a:p>
            <a:pPr marL="0" indent="0" algn="ctr" eaLnBrk="1" fontAlgn="auto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3200" dirty="0">
                <a:latin typeface="+mj-lt"/>
              </a:rPr>
              <a:t>Classroom, Online &amp; Independent Study             </a:t>
            </a:r>
            <a:r>
              <a:rPr lang="en-US" sz="1800" dirty="0">
                <a:latin typeface="+mj-lt"/>
              </a:rPr>
              <a:t>(must be written into apprenticeship standards)</a:t>
            </a:r>
          </a:p>
        </p:txBody>
      </p:sp>
      <p:cxnSp>
        <p:nvCxnSpPr>
          <p:cNvPr id="7" name="Straight Connector 6" descr="Graphic image of a line separating instruction and classroom, online, and independent study" title="Related Training Instruction">
            <a:extLst>
              <a:ext uri="{FF2B5EF4-FFF2-40B4-BE49-F238E27FC236}">
                <a16:creationId xmlns:a16="http://schemas.microsoft.com/office/drawing/2014/main" id="{DA55EA4B-D35F-394A-B3B4-61F007E6E91D}"/>
              </a:ext>
            </a:extLst>
          </p:cNvPr>
          <p:cNvCxnSpPr>
            <a:cxnSpLocks/>
          </p:cNvCxnSpPr>
          <p:nvPr/>
        </p:nvCxnSpPr>
        <p:spPr>
          <a:xfrm>
            <a:off x="8577263" y="1854200"/>
            <a:ext cx="160972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48" name="Picture 8" descr="Adaptive Construction Solutions logo" title="Related Training Instruction">
            <a:extLst>
              <a:ext uri="{FF2B5EF4-FFF2-40B4-BE49-F238E27FC236}">
                <a16:creationId xmlns:a16="http://schemas.microsoft.com/office/drawing/2014/main" id="{4FDEABC3-5866-4BC0-B9DE-5AF840B13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5110163"/>
            <a:ext cx="14605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CBA748C-8914-3A40-A359-8749CD9C950D}"/>
              </a:ext>
            </a:extLst>
          </p:cNvPr>
          <p:cNvSpPr/>
          <p:nvPr/>
        </p:nvSpPr>
        <p:spPr>
          <a:xfrm>
            <a:off x="7956550" y="4371975"/>
            <a:ext cx="370681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Employer focused approach to foundational and technical training</a:t>
            </a:r>
          </a:p>
        </p:txBody>
      </p:sp>
    </p:spTree>
    <p:extLst>
      <p:ext uri="{BB962C8B-B14F-4D97-AF65-F5344CB8AC3E}">
        <p14:creationId xmlns:p14="http://schemas.microsoft.com/office/powerpoint/2010/main" val="343795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Image of construction man climbing a ladder" title="Rewards for Skill Gains">
            <a:extLst>
              <a:ext uri="{FF2B5EF4-FFF2-40B4-BE49-F238E27FC236}">
                <a16:creationId xmlns:a16="http://schemas.microsoft.com/office/drawing/2014/main" id="{467804F6-3C42-4394-9EB2-E5DF364CC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" r="2" b="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Freeform 5" descr="Text box that outlines the incremental pay increases for apprentices" title="Rewards for Skill Gains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>
            <a:off x="7488238" y="2278063"/>
            <a:ext cx="4703762" cy="457993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black"/>
              </a:buClr>
              <a:buSzPct val="100000"/>
              <a:buFont typeface="Arial"/>
              <a:buNone/>
              <a:tabLst/>
              <a:defRPr/>
            </a:pPr>
            <a:endParaRPr kumimoji="0" lang="en-US" sz="1600" b="0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68" name="Title 1">
            <a:extLst>
              <a:ext uri="{FF2B5EF4-FFF2-40B4-BE49-F238E27FC236}">
                <a16:creationId xmlns:a16="http://schemas.microsoft.com/office/drawing/2014/main" id="{D8781F58-EDF6-4965-BCFA-D0CFFAD048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21638" y="2433638"/>
            <a:ext cx="3852862" cy="1833562"/>
          </a:xfrm>
        </p:spPr>
        <p:txBody>
          <a:bodyPr anchor="b"/>
          <a:lstStyle/>
          <a:p>
            <a:pPr algn="ctr" eaLnBrk="1" hangingPunct="1"/>
            <a:r>
              <a:rPr lang="en-US" altLang="en-US"/>
              <a:t>Rewards for </a:t>
            </a:r>
            <a:br>
              <a:rPr lang="en-US" altLang="en-US"/>
            </a:br>
            <a:r>
              <a:rPr lang="en-US" altLang="en-US"/>
              <a:t>Skill Gains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9189CC4-379E-B04A-BFC3-51C907FE9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1638" y="4340225"/>
            <a:ext cx="4070350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Incremental Pay Increases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The more you learn, the more you earn</a:t>
            </a:r>
          </a:p>
        </p:txBody>
      </p:sp>
      <p:cxnSp>
        <p:nvCxnSpPr>
          <p:cNvPr id="19" name="Straight Connector 18" descr="Graphic image of a straight black line" title="Rewards for Skill Gains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480550" y="5124450"/>
            <a:ext cx="935038" cy="0"/>
          </a:xfrm>
          <a:prstGeom prst="line">
            <a:avLst/>
          </a:prstGeom>
          <a:ln w="25400" cap="sq">
            <a:noFill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 descr="Graphic image of a black line" title="Rewards for Skill Gains">
            <a:extLst>
              <a:ext uri="{FF2B5EF4-FFF2-40B4-BE49-F238E27FC236}">
                <a16:creationId xmlns:a16="http://schemas.microsoft.com/office/drawing/2014/main" id="{CAF6A4D0-BE68-644B-BD91-0D2E1EF8D395}"/>
              </a:ext>
            </a:extLst>
          </p:cNvPr>
          <p:cNvCxnSpPr>
            <a:cxnSpLocks/>
          </p:cNvCxnSpPr>
          <p:nvPr/>
        </p:nvCxnSpPr>
        <p:spPr>
          <a:xfrm>
            <a:off x="9107488" y="4303713"/>
            <a:ext cx="160972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72" name="Picture 7" descr="Adaptive Construction Solutions logo" title="Rewards for Skill Gains">
            <a:extLst>
              <a:ext uri="{FF2B5EF4-FFF2-40B4-BE49-F238E27FC236}">
                <a16:creationId xmlns:a16="http://schemas.microsoft.com/office/drawing/2014/main" id="{6C515A04-6CBB-4274-B413-CDBE5DA9F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5110163"/>
            <a:ext cx="14605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46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Content Placeholder 3" title="Credentials and Certifications">
            <a:extLst>
              <a:ext uri="{FF2B5EF4-FFF2-40B4-BE49-F238E27FC236}">
                <a16:creationId xmlns:a16="http://schemas.microsoft.com/office/drawing/2014/main" id="{7EC055C1-D7D4-4369-BB82-604B0E5E0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0" r="2" b="2642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reeform 5" descr="Text box outlining apprenticeship credentials and certifications" title="Credentials and Certifications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 flipH="1">
            <a:off x="0" y="998538"/>
            <a:ext cx="6016625" cy="5859462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black"/>
              </a:buClr>
              <a:buSzPct val="100000"/>
              <a:buFont typeface="Arial"/>
              <a:buNone/>
              <a:tabLst/>
              <a:defRPr/>
            </a:pPr>
            <a:endParaRPr kumimoji="0" lang="en-US" sz="1600" b="0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292" name="Title 1">
            <a:extLst>
              <a:ext uri="{FF2B5EF4-FFF2-40B4-BE49-F238E27FC236}">
                <a16:creationId xmlns:a16="http://schemas.microsoft.com/office/drawing/2014/main" id="{C49052D0-7FF4-49A5-9006-4ECEEB6E0F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9613" y="1914525"/>
            <a:ext cx="4203700" cy="1341438"/>
          </a:xfrm>
        </p:spPr>
        <p:txBody>
          <a:bodyPr/>
          <a:lstStyle/>
          <a:p>
            <a:pPr algn="ctr" eaLnBrk="1" hangingPunct="1"/>
            <a:r>
              <a:rPr lang="en-US" altLang="en-US" sz="3600"/>
              <a:t>Credentials &amp; Certifications</a:t>
            </a:r>
          </a:p>
        </p:txBody>
      </p:sp>
      <p:cxnSp>
        <p:nvCxnSpPr>
          <p:cNvPr id="17" name="Straight Connector 16" descr="Graphic image of a black line" title="Credentials and Certifications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2287588" y="3336925"/>
            <a:ext cx="935037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5CED0599-879B-5F49-94A4-FA62B4B08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13" y="3348038"/>
            <a:ext cx="4838700" cy="2619375"/>
          </a:xfrm>
        </p:spPr>
        <p:txBody>
          <a:bodyPr rtlCol="0" anchor="ctr">
            <a:normAutofit/>
          </a:bodyPr>
          <a:lstStyle/>
          <a:p>
            <a:pPr marL="0" indent="0" algn="ctr" eaLnBrk="1" fontAlgn="auto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3200" dirty="0">
                <a:latin typeface="+mj-lt"/>
              </a:rPr>
              <a:t>Industry-recognized</a:t>
            </a:r>
          </a:p>
          <a:p>
            <a:pPr marL="0" indent="0" algn="ctr" eaLnBrk="1" fontAlgn="auto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3200" dirty="0">
                <a:latin typeface="+mj-lt"/>
              </a:rPr>
              <a:t>Nationally-portable</a:t>
            </a:r>
          </a:p>
          <a:p>
            <a:pPr marL="0" indent="0" algn="ctr" eaLnBrk="1" fontAlgn="auto" hangingPunct="1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3200" dirty="0">
                <a:latin typeface="+mj-lt"/>
              </a:rPr>
              <a:t>Documents both skill &amp; experience</a:t>
            </a:r>
          </a:p>
        </p:txBody>
      </p:sp>
      <p:pic>
        <p:nvPicPr>
          <p:cNvPr id="12295" name="Picture 3" descr="Adaptive Construction Solutions logo" title="Credentials and Certifications">
            <a:extLst>
              <a:ext uri="{FF2B5EF4-FFF2-40B4-BE49-F238E27FC236}">
                <a16:creationId xmlns:a16="http://schemas.microsoft.com/office/drawing/2014/main" id="{7335D877-B262-4463-9A2E-066A01B6B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713" y="5724525"/>
            <a:ext cx="1333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47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2D1DD-E46E-44D4-A2AB-8FA9C586A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Adaptive Construction Solutions video</a:t>
            </a:r>
          </a:p>
        </p:txBody>
      </p:sp>
      <p:pic>
        <p:nvPicPr>
          <p:cNvPr id="4" name="4U9SZxHITL4?feature=oembed" descr="Graphic image of a cell phone" title="Apprenticeship: Overcoming the Odds">
            <a:hlinkClick r:id="" action="ppaction://media"/>
            <a:extLst>
              <a:ext uri="{FF2B5EF4-FFF2-40B4-BE49-F238E27FC236}">
                <a16:creationId xmlns:a16="http://schemas.microsoft.com/office/drawing/2014/main" id="{036524C5-7151-497A-8A7B-24FD776BCEFC}"/>
              </a:ext>
            </a:extLst>
          </p:cNvPr>
          <p:cNvPicPr>
            <a:picLocks noGrp="1" noRot="1" noChangeAspect="1" noChangeArrowheads="1"/>
          </p:cNvPicPr>
          <p:nvPr>
            <p:ph idx="4294967295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9725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DCAE3FB5-7072-423B-8B27-2498EF69AE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How Registered Apprenticeship </a:t>
            </a:r>
            <a:br>
              <a:rPr lang="en-US" altLang="en-US"/>
            </a:br>
            <a:r>
              <a:rPr lang="en-US" altLang="en-US" sz="4000"/>
              <a:t>(Benefits Employers)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2FD35-ED31-B341-ABB9-BE461AD6E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3200" dirty="0">
                <a:latin typeface="+mj-lt"/>
              </a:rPr>
              <a:t>  Create pipeline of diverse talent</a:t>
            </a:r>
          </a:p>
          <a:p>
            <a:pPr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3200" dirty="0">
                <a:latin typeface="+mj-lt"/>
              </a:rPr>
              <a:t>  Foster employee loyalty</a:t>
            </a:r>
          </a:p>
          <a:p>
            <a:pPr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3200" dirty="0">
                <a:latin typeface="+mj-lt"/>
              </a:rPr>
              <a:t>  Improve employee retention </a:t>
            </a:r>
          </a:p>
          <a:p>
            <a:pPr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3200" dirty="0">
                <a:latin typeface="+mj-lt"/>
              </a:rPr>
              <a:t>  Reduce recruitment costs</a:t>
            </a:r>
          </a:p>
          <a:p>
            <a:pPr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3200" dirty="0">
                <a:latin typeface="+mj-lt"/>
              </a:rPr>
              <a:t>  Develop career pathways </a:t>
            </a:r>
          </a:p>
          <a:p>
            <a:pPr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3200" dirty="0">
                <a:latin typeface="+mj-lt"/>
              </a:rPr>
              <a:t>  Improve the bottom line</a:t>
            </a:r>
          </a:p>
          <a:p>
            <a:pPr>
              <a:defRPr/>
            </a:pPr>
            <a:endParaRPr lang="en-US" sz="3200" dirty="0">
              <a:latin typeface="+mj-lt"/>
            </a:endParaRPr>
          </a:p>
        </p:txBody>
      </p:sp>
      <p:pic>
        <p:nvPicPr>
          <p:cNvPr id="14340" name="Picture 3" descr="Adaptive Construction Solutions logo" title="How Registered Apprencticeship Benefits Employers">
            <a:extLst>
              <a:ext uri="{FF2B5EF4-FFF2-40B4-BE49-F238E27FC236}">
                <a16:creationId xmlns:a16="http://schemas.microsoft.com/office/drawing/2014/main" id="{EC36EDC7-478F-44E8-9A8A-752633873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713" y="5724525"/>
            <a:ext cx="1333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8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B4493-00E8-CB4D-9ACB-2519C5860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663" y="365125"/>
            <a:ext cx="8621712" cy="13255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900" dirty="0"/>
              <a:t>ACS Employer Engagement Strategy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DE0AC-661E-424D-988A-5135661FB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125" y="1901825"/>
            <a:ext cx="11396663" cy="484505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4000" dirty="0"/>
              <a:t> </a:t>
            </a:r>
            <a:r>
              <a:rPr lang="en-US" sz="3600" dirty="0">
                <a:latin typeface="+mj-lt"/>
              </a:rPr>
              <a:t> Community outreach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600" dirty="0">
                <a:latin typeface="+mj-lt"/>
              </a:rPr>
              <a:t>  Screen for resiliency, reliability, integrity and teamwork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600" dirty="0">
                <a:latin typeface="+mj-lt"/>
              </a:rPr>
              <a:t>  Front-loaded training to remove disruption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600" dirty="0">
                <a:latin typeface="+mj-lt"/>
              </a:rPr>
              <a:t>  Support employer’s investment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600" dirty="0">
                <a:latin typeface="+mj-lt"/>
              </a:rPr>
              <a:t>  Support apprentices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600" b="1" dirty="0">
                <a:latin typeface="+mj-lt"/>
              </a:rPr>
              <a:t>  Remove risk of failure</a:t>
            </a:r>
          </a:p>
          <a:p>
            <a:pPr marL="742950" indent="-74295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endParaRPr lang="en-US" sz="4000" dirty="0">
              <a:latin typeface="+mj-lt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4000" dirty="0"/>
          </a:p>
        </p:txBody>
      </p:sp>
      <p:pic>
        <p:nvPicPr>
          <p:cNvPr id="15364" name="Picture 3" descr="Adaptive Construction Solutions logo" title="ACS Employer Engagement Strategy">
            <a:extLst>
              <a:ext uri="{FF2B5EF4-FFF2-40B4-BE49-F238E27FC236}">
                <a16:creationId xmlns:a16="http://schemas.microsoft.com/office/drawing/2014/main" id="{6C83D82A-F47D-4F89-B462-B480CF1C7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713" y="5724525"/>
            <a:ext cx="1333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093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700EC0A0-AABF-CA4E-8221-92BAF080FB36}"/>
              </a:ext>
            </a:extLst>
          </p:cNvPr>
          <p:cNvSpPr txBox="1">
            <a:spLocks/>
          </p:cNvSpPr>
          <p:nvPr/>
        </p:nvSpPr>
        <p:spPr bwMode="auto">
          <a:xfrm>
            <a:off x="6238875" y="2767013"/>
            <a:ext cx="4805363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Written communication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Reading comprehensive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Respect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Critical thinking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Mathematics (computation)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Planning and organization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Creativity/innovation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83B47-6C8E-9A45-AB27-E033C8C38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2741613"/>
            <a:ext cx="4805363" cy="4351337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+mj-lt"/>
              </a:rPr>
              <a:t>Integrity </a:t>
            </a:r>
          </a:p>
          <a:p>
            <a:pPr>
              <a:defRPr/>
            </a:pPr>
            <a:r>
              <a:rPr lang="en-US" dirty="0">
                <a:latin typeface="+mj-lt"/>
              </a:rPr>
              <a:t>Initiative</a:t>
            </a:r>
          </a:p>
          <a:p>
            <a:pPr>
              <a:defRPr/>
            </a:pPr>
            <a:r>
              <a:rPr lang="en-US" dirty="0">
                <a:latin typeface="+mj-lt"/>
              </a:rPr>
              <a:t>Dependability and reliability</a:t>
            </a:r>
          </a:p>
          <a:p>
            <a:pPr>
              <a:defRPr/>
            </a:pPr>
            <a:r>
              <a:rPr lang="en-US" dirty="0">
                <a:latin typeface="+mj-lt"/>
              </a:rPr>
              <a:t>Adaptability</a:t>
            </a:r>
          </a:p>
          <a:p>
            <a:pPr>
              <a:defRPr/>
            </a:pPr>
            <a:r>
              <a:rPr lang="en-US" dirty="0">
                <a:latin typeface="+mj-lt"/>
              </a:rPr>
              <a:t>Professionalism</a:t>
            </a:r>
          </a:p>
          <a:p>
            <a:pPr>
              <a:defRPr/>
            </a:pPr>
            <a:r>
              <a:rPr lang="en-US" dirty="0">
                <a:latin typeface="+mj-lt"/>
              </a:rPr>
              <a:t>Customer focus</a:t>
            </a:r>
          </a:p>
          <a:p>
            <a:pPr>
              <a:defRPr/>
            </a:pPr>
            <a:r>
              <a:rPr lang="en-US" dirty="0">
                <a:latin typeface="+mj-lt"/>
              </a:rPr>
              <a:t>Teamwork</a:t>
            </a:r>
          </a:p>
          <a:p>
            <a:pPr>
              <a:defRPr/>
            </a:pPr>
            <a:r>
              <a:rPr lang="en-US" dirty="0">
                <a:latin typeface="+mj-lt"/>
              </a:rPr>
              <a:t>Oral Communication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br>
              <a:rPr lang="en-US" dirty="0">
                <a:latin typeface="+mj-lt"/>
              </a:rPr>
            </a:br>
            <a:endParaRPr lang="en-US" dirty="0">
              <a:latin typeface="+mj-lt"/>
            </a:endParaRPr>
          </a:p>
        </p:txBody>
      </p:sp>
      <p:sp>
        <p:nvSpPr>
          <p:cNvPr id="8" name="Rectangle 7" descr="Text box of highlighted characteristics of new employers such as integrity, dependability, teamwork, and respect" title="Mercer Survey Findings">
            <a:extLst>
              <a:ext uri="{FF2B5EF4-FFF2-40B4-BE49-F238E27FC236}">
                <a16:creationId xmlns:a16="http://schemas.microsoft.com/office/drawing/2014/main" id="{FF2A9EBE-848D-6C4F-85FC-C5F34BAE620D}"/>
              </a:ext>
            </a:extLst>
          </p:cNvPr>
          <p:cNvSpPr/>
          <p:nvPr/>
        </p:nvSpPr>
        <p:spPr>
          <a:xfrm>
            <a:off x="228600" y="2355850"/>
            <a:ext cx="11450638" cy="4433888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89" name="Title 1">
            <a:extLst>
              <a:ext uri="{FF2B5EF4-FFF2-40B4-BE49-F238E27FC236}">
                <a16:creationId xmlns:a16="http://schemas.microsoft.com/office/drawing/2014/main" id="{1E1D67E8-8FE6-4529-86A3-1C3E58E598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SHRM/Mercer Survey Findings</a:t>
            </a:r>
            <a:br>
              <a:rPr lang="en-US" altLang="en-US"/>
            </a:br>
            <a:r>
              <a:rPr lang="en-US" altLang="en-US" sz="3200"/>
              <a:t>(Entry-Level Applicant Job Skills)</a:t>
            </a:r>
            <a:endParaRPr lang="en-US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B9A6A6-64F6-654B-A592-1B4B784783D9}"/>
              </a:ext>
            </a:extLst>
          </p:cNvPr>
          <p:cNvSpPr txBox="1"/>
          <p:nvPr/>
        </p:nvSpPr>
        <p:spPr>
          <a:xfrm>
            <a:off x="558800" y="3735388"/>
            <a:ext cx="5291138" cy="523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Dependability and reliability (97%)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A7968F5-0588-B845-8BA6-4F81CB20FE56}"/>
              </a:ext>
            </a:extLst>
          </p:cNvPr>
          <p:cNvSpPr txBox="1"/>
          <p:nvPr/>
        </p:nvSpPr>
        <p:spPr>
          <a:xfrm>
            <a:off x="558800" y="2660650"/>
            <a:ext cx="5291138" cy="523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Integrity (87%)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2F0D1A3-6697-DB48-BC05-6EDBBA8CCDF0}"/>
              </a:ext>
            </a:extLst>
          </p:cNvPr>
          <p:cNvSpPr txBox="1"/>
          <p:nvPr/>
        </p:nvSpPr>
        <p:spPr>
          <a:xfrm>
            <a:off x="6484938" y="3732213"/>
            <a:ext cx="5291137" cy="523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Respect (84%)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1AFEECC-96CC-4543-928B-90AF98278A48}"/>
              </a:ext>
            </a:extLst>
          </p:cNvPr>
          <p:cNvSpPr txBox="1"/>
          <p:nvPr/>
        </p:nvSpPr>
        <p:spPr>
          <a:xfrm>
            <a:off x="601663" y="5776913"/>
            <a:ext cx="5291137" cy="523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Teamwork (87%)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40028B-EFAF-9841-8C0E-6EAA9B149EC9}"/>
              </a:ext>
            </a:extLst>
          </p:cNvPr>
          <p:cNvSpPr txBox="1"/>
          <p:nvPr/>
        </p:nvSpPr>
        <p:spPr>
          <a:xfrm>
            <a:off x="385763" y="1784350"/>
            <a:ext cx="11450637" cy="536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15 Skills employers commonly look for in entry-level applicants.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5EFD7E3-ECA1-D747-BB01-B00DEB3E2916}"/>
              </a:ext>
            </a:extLst>
          </p:cNvPr>
          <p:cNvSpPr txBox="1"/>
          <p:nvPr/>
        </p:nvSpPr>
        <p:spPr>
          <a:xfrm>
            <a:off x="355600" y="1616075"/>
            <a:ext cx="11480800" cy="108902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More than four-fifths of HR professionals indicated the following characteristics were extremely important when determining if an applicant possessed the necessary qualifications for an entry-level position.</a:t>
            </a:r>
          </a:p>
        </p:txBody>
      </p:sp>
      <p:pic>
        <p:nvPicPr>
          <p:cNvPr id="16396" name="Picture 3" descr="Adaptive Construction Solutions logo" title="Mercer Survey Findings">
            <a:extLst>
              <a:ext uri="{FF2B5EF4-FFF2-40B4-BE49-F238E27FC236}">
                <a16:creationId xmlns:a16="http://schemas.microsoft.com/office/drawing/2014/main" id="{9C1E7AA9-309A-48CB-B73D-662B1A70D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713" y="5724525"/>
            <a:ext cx="1333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47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44" grpId="0" animBg="1"/>
      <p:bldP spid="45" grpId="0" animBg="1"/>
      <p:bldP spid="46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7" y="967409"/>
            <a:ext cx="9422296" cy="132943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What is Registered Apprenticeship?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487" y="2413690"/>
            <a:ext cx="8229600" cy="3453441"/>
          </a:xfrm>
        </p:spPr>
        <p:txBody>
          <a:bodyPr>
            <a:normAutofit/>
          </a:bodyPr>
          <a:lstStyle/>
          <a:p>
            <a:r>
              <a:rPr lang="en-US" dirty="0"/>
              <a:t>Registered Apprenticeship</a:t>
            </a:r>
          </a:p>
          <a:p>
            <a:pPr lvl="1"/>
            <a:r>
              <a:rPr lang="en-US" dirty="0"/>
              <a:t>Proven workforce training mode to prepare workers that employers need for a highly-skilled workforce</a:t>
            </a:r>
          </a:p>
          <a:p>
            <a:pPr lvl="1"/>
            <a:r>
              <a:rPr lang="en-US" dirty="0"/>
              <a:t>Employer-driven training model that combines on-the-job training with job-related classroom instruction</a:t>
            </a:r>
          </a:p>
          <a:p>
            <a:pPr lvl="1"/>
            <a:r>
              <a:rPr lang="en-US" dirty="0"/>
              <a:t>“Learn-while-you-earn” – involves pay increases as an apprentice’s skills increase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A3674-49D7-40BF-A1E2-B534DFA4D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E4298A83-BA47-4BE7-9ABE-F12E623D5A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5260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50B90BFA-127D-4FA1-AD86-7027755E9C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/>
          <a:lstStyle/>
          <a:p>
            <a:pPr algn="ctr"/>
            <a:r>
              <a:rPr lang="en-US" altLang="en-US"/>
              <a:t>Most Important </a:t>
            </a:r>
            <a:r>
              <a:rPr lang="en-US" altLang="en-US" b="1"/>
              <a:t>3 Skills </a:t>
            </a:r>
            <a:r>
              <a:rPr lang="en-US" altLang="en-US"/>
              <a:t>for Entry-Level Positions</a:t>
            </a:r>
          </a:p>
        </p:txBody>
      </p:sp>
      <p:pic>
        <p:nvPicPr>
          <p:cNvPr id="17411" name="Picture 5" descr="Graphic image of a bar chart listing several characteristics for entry level positions" title="Most Important 3 Skills for Entry Level Positions">
            <a:extLst>
              <a:ext uri="{FF2B5EF4-FFF2-40B4-BE49-F238E27FC236}">
                <a16:creationId xmlns:a16="http://schemas.microsoft.com/office/drawing/2014/main" id="{D07D5FE7-E685-4793-9BA6-073039C6D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288" y="1566863"/>
            <a:ext cx="8861425" cy="529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 descr="Adaptive Construction Solutions logo">
            <a:extLst>
              <a:ext uri="{FF2B5EF4-FFF2-40B4-BE49-F238E27FC236}">
                <a16:creationId xmlns:a16="http://schemas.microsoft.com/office/drawing/2014/main" id="{1F419071-9688-4DE1-A6BF-04487DC49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713" y="5724525"/>
            <a:ext cx="1333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2031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7824D-5F02-4ECB-8BA1-600808CF2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Questions and Thank You!</a:t>
            </a:r>
          </a:p>
        </p:txBody>
      </p:sp>
      <p:pic>
        <p:nvPicPr>
          <p:cNvPr id="10" name="Content Placeholder 9" descr="Graphic image of international &quot;thank you&quot; in multiple languages">
            <a:extLst>
              <a:ext uri="{FF2B5EF4-FFF2-40B4-BE49-F238E27FC236}">
                <a16:creationId xmlns:a16="http://schemas.microsoft.com/office/drawing/2014/main" id="{7A1EB2E9-630A-4D9C-8A78-01D2387F2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985" t="18679" r="1678" b="15090"/>
          <a:stretch/>
        </p:blipFill>
        <p:spPr>
          <a:xfrm>
            <a:off x="1872811" y="1690688"/>
            <a:ext cx="8446377" cy="4485559"/>
          </a:xfrm>
        </p:spPr>
      </p:pic>
    </p:spTree>
    <p:extLst>
      <p:ext uri="{BB962C8B-B14F-4D97-AF65-F5344CB8AC3E}">
        <p14:creationId xmlns:p14="http://schemas.microsoft.com/office/powerpoint/2010/main" val="2136998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6" y="578644"/>
            <a:ext cx="9922208" cy="973933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Apprenticeship as a Workforce Strategy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8B218E-49AB-4633-A989-EEAC96325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4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9B937A9-9E32-45A6-9730-544767A34B40}"/>
              </a:ext>
            </a:extLst>
          </p:cNvPr>
          <p:cNvSpPr txBox="1">
            <a:spLocks/>
          </p:cNvSpPr>
          <p:nvPr/>
        </p:nvSpPr>
        <p:spPr>
          <a:xfrm>
            <a:off x="1444486" y="2098524"/>
            <a:ext cx="9922207" cy="787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Apprenticeship is a work-based learning strategy, with key differences from other training approaches. </a:t>
            </a:r>
            <a:endParaRPr lang="en-US" spc="100" dirty="0">
              <a:latin typeface="+mj-lt"/>
            </a:endParaRPr>
          </a:p>
        </p:txBody>
      </p:sp>
      <p:pic>
        <p:nvPicPr>
          <p:cNvPr id="7" name="Picture 6" descr="Image of a woman holding a paycheck">
            <a:extLst>
              <a:ext uri="{FF2B5EF4-FFF2-40B4-BE49-F238E27FC236}">
                <a16:creationId xmlns:a16="http://schemas.microsoft.com/office/drawing/2014/main" id="{899AFD9D-419E-4DC3-A3EB-49882DFD1E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302" y="3625511"/>
            <a:ext cx="2598455" cy="152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Image of an older man teaching two younger men in apprenticeship programs">
            <a:extLst>
              <a:ext uri="{FF2B5EF4-FFF2-40B4-BE49-F238E27FC236}">
                <a16:creationId xmlns:a16="http://schemas.microsoft.com/office/drawing/2014/main" id="{7E60D2BC-F411-4E48-8828-FDA392C11B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980" y="3596233"/>
            <a:ext cx="2449830" cy="1552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 descr="Image of a man in welding clothes mentoring a younger male student">
            <a:extLst>
              <a:ext uri="{FF2B5EF4-FFF2-40B4-BE49-F238E27FC236}">
                <a16:creationId xmlns:a16="http://schemas.microsoft.com/office/drawing/2014/main" id="{7A2AD887-C4FF-4B06-A895-302665885A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506" y="3596233"/>
            <a:ext cx="2244764" cy="1494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Image of certificate of completion in apprenticeships">
            <a:extLst>
              <a:ext uri="{FF2B5EF4-FFF2-40B4-BE49-F238E27FC236}">
                <a16:creationId xmlns:a16="http://schemas.microsoft.com/office/drawing/2014/main" id="{4C1A66D4-3F46-4D76-A275-E0B6A3028A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809" y="3586610"/>
            <a:ext cx="1945884" cy="1503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4" descr="Apprenticeship Texas logo">
            <a:extLst>
              <a:ext uri="{FF2B5EF4-FFF2-40B4-BE49-F238E27FC236}">
                <a16:creationId xmlns:a16="http://schemas.microsoft.com/office/drawing/2014/main" id="{CF9C9313-5308-47DE-8A74-146FD43FF1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592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7" y="967409"/>
            <a:ext cx="9422296" cy="132943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Value for Workforce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487" y="2520306"/>
            <a:ext cx="9422296" cy="329228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Local workforce systems can use apprenticeship as an effective workforce strategy:</a:t>
            </a:r>
          </a:p>
          <a:p>
            <a:pPr lvl="1"/>
            <a:r>
              <a:rPr lang="en-US" dirty="0"/>
              <a:t>Increase skills and earnings;</a:t>
            </a:r>
          </a:p>
          <a:p>
            <a:pPr lvl="1"/>
            <a:r>
              <a:rPr lang="en-US" dirty="0"/>
              <a:t>Meet employer needs; and</a:t>
            </a:r>
          </a:p>
          <a:p>
            <a:pPr marL="741363" lvl="1" indent="-284163" defTabSz="401638"/>
            <a:r>
              <a:rPr lang="en-US" dirty="0"/>
              <a:t>Enhance performance outcomes</a:t>
            </a:r>
          </a:p>
          <a:p>
            <a:r>
              <a:rPr lang="en-US" dirty="0"/>
              <a:t>Apprenticeship is a successful job-driven training strategy that can be an effective tool under the Workforce Innovation and Opportunity Act (WIOA)</a:t>
            </a:r>
            <a:endParaRPr lang="en-US" spc="1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827B45-7852-45D1-90D4-9ABC31317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CC4BAD51-486B-43B6-AC52-FE0315028E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89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7" y="967409"/>
            <a:ext cx="9422296" cy="132943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487" y="2573293"/>
            <a:ext cx="9634639" cy="3168287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n-US" sz="2800" spc="100" dirty="0"/>
              <a:t>What are some of the benefits to the </a:t>
            </a:r>
            <a:r>
              <a:rPr lang="en-US" sz="2800" dirty="0"/>
              <a:t>local workforce systems</a:t>
            </a:r>
            <a:r>
              <a:rPr lang="en-US" sz="2800" spc="100" dirty="0"/>
              <a:t>?</a:t>
            </a:r>
          </a:p>
          <a:p>
            <a:r>
              <a:rPr lang="en-US" sz="2800" spc="100" dirty="0"/>
              <a:t>Increase worker skills through education and credentialing</a:t>
            </a:r>
          </a:p>
          <a:p>
            <a:r>
              <a:rPr lang="en-US" sz="2800" spc="100" dirty="0"/>
              <a:t>Meet employer needs for a trained workforce</a:t>
            </a:r>
          </a:p>
          <a:p>
            <a:r>
              <a:rPr lang="en-US" sz="2800" spc="100" dirty="0"/>
              <a:t>Enhance employment metrics because at the heart of apprenticeships is that it is a job</a:t>
            </a:r>
            <a:endParaRPr lang="en-US" sz="2800" dirty="0"/>
          </a:p>
          <a:p>
            <a:pPr marL="0" lvl="0" indent="0">
              <a:buNone/>
            </a:pPr>
            <a:endParaRPr lang="en-US" sz="3200" spc="1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5CACC4-EFBA-4A53-A373-81B1B37CD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1325EAA5-5A2F-48B8-B4EC-094A69B8C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2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560" y="442269"/>
            <a:ext cx="9422296" cy="116144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Apprenticeship Components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69F4B-7BC6-4301-A403-38A633EE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8E2681AD-818C-4D00-A880-D9602E389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  <p:pic>
        <p:nvPicPr>
          <p:cNvPr id="9" name="Picture 8" descr="Image of the 5 key components of registered apprenticeships">
            <a:extLst>
              <a:ext uri="{FF2B5EF4-FFF2-40B4-BE49-F238E27FC236}">
                <a16:creationId xmlns:a16="http://schemas.microsoft.com/office/drawing/2014/main" id="{40E4A8A4-C9FB-4559-B745-3528CFADCB1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2" t="1470" r="8950" b="1371"/>
          <a:stretch/>
        </p:blipFill>
        <p:spPr>
          <a:xfrm>
            <a:off x="3606018" y="1779539"/>
            <a:ext cx="4979963" cy="4965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6513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560" y="442269"/>
            <a:ext cx="9422296" cy="116144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Wages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69F4B-7BC6-4301-A403-38A633EE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8E2681AD-818C-4D00-A880-D9602E389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  <p:pic>
        <p:nvPicPr>
          <p:cNvPr id="3" name="Picture 2" descr="Image of electrican wages from year 1 - 5">
            <a:extLst>
              <a:ext uri="{FF2B5EF4-FFF2-40B4-BE49-F238E27FC236}">
                <a16:creationId xmlns:a16="http://schemas.microsoft.com/office/drawing/2014/main" id="{4B1EFE21-2E71-4C21-95B6-6681F8B27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4399" y="1806611"/>
            <a:ext cx="7936646" cy="446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7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560" y="442269"/>
            <a:ext cx="9422296" cy="116144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My Next Move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69F4B-7BC6-4301-A403-38A633EE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1D264-677B-42F5-9341-E0C7B7FC23D9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Picture 5" descr="Apprenticeship Texas logo">
            <a:extLst>
              <a:ext uri="{FF2B5EF4-FFF2-40B4-BE49-F238E27FC236}">
                <a16:creationId xmlns:a16="http://schemas.microsoft.com/office/drawing/2014/main" id="{8E2681AD-818C-4D00-A880-D9602E389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67" y="6036045"/>
            <a:ext cx="1661378" cy="712019"/>
          </a:xfrm>
          <a:prstGeom prst="rect">
            <a:avLst/>
          </a:prstGeom>
        </p:spPr>
      </p:pic>
      <p:pic>
        <p:nvPicPr>
          <p:cNvPr id="7" name="Picture 6" descr="Image of My Next Move website for apprenticeships">
            <a:extLst>
              <a:ext uri="{FF2B5EF4-FFF2-40B4-BE49-F238E27FC236}">
                <a16:creationId xmlns:a16="http://schemas.microsoft.com/office/drawing/2014/main" id="{F37150BB-ACEA-4DD4-AEBC-B56D2281F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0225" y="1661511"/>
            <a:ext cx="7260965" cy="478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992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8018</TotalTime>
  <Words>821</Words>
  <Application>Microsoft Office PowerPoint</Application>
  <PresentationFormat>Widescreen</PresentationFormat>
  <Paragraphs>195</Paragraphs>
  <Slides>31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Calibri</vt:lpstr>
      <vt:lpstr>Calibri Light</vt:lpstr>
      <vt:lpstr>Century Gothic</vt:lpstr>
      <vt:lpstr>Corbel</vt:lpstr>
      <vt:lpstr>Palatino Linotype</vt:lpstr>
      <vt:lpstr>Parallax</vt:lpstr>
      <vt:lpstr>Office Theme</vt:lpstr>
      <vt:lpstr>Texas Workforce Commission</vt:lpstr>
      <vt:lpstr>Objectives</vt:lpstr>
      <vt:lpstr>What is Registered Apprenticeship?</vt:lpstr>
      <vt:lpstr>Apprenticeship as a Workforce Strategy</vt:lpstr>
      <vt:lpstr>Value for Workforce Systems</vt:lpstr>
      <vt:lpstr>Benefits</vt:lpstr>
      <vt:lpstr>Apprenticeship Components</vt:lpstr>
      <vt:lpstr>Wages</vt:lpstr>
      <vt:lpstr>My Next Move</vt:lpstr>
      <vt:lpstr>My Next Move Cont.</vt:lpstr>
      <vt:lpstr>Apprenticeship Finder – CareerOneStop</vt:lpstr>
      <vt:lpstr>Common Myths</vt:lpstr>
      <vt:lpstr>Resources</vt:lpstr>
      <vt:lpstr>Thank You For Joining Us!</vt:lpstr>
      <vt:lpstr>Questions</vt:lpstr>
      <vt:lpstr>Registered Apprenticeship</vt:lpstr>
      <vt:lpstr>Adaptive Construction Solutions team</vt:lpstr>
      <vt:lpstr>Populations Served</vt:lpstr>
      <vt:lpstr>Lessons Learned</vt:lpstr>
      <vt:lpstr>Needs of Transitioning Foster Youth</vt:lpstr>
      <vt:lpstr>Employer Involvement</vt:lpstr>
      <vt:lpstr>On-the-Job Training </vt:lpstr>
      <vt:lpstr>Related Training Instruction</vt:lpstr>
      <vt:lpstr>Rewards for  Skill Gains</vt:lpstr>
      <vt:lpstr>Credentials &amp; Certifications</vt:lpstr>
      <vt:lpstr>Adaptive Construction Solutions video</vt:lpstr>
      <vt:lpstr>How Registered Apprenticeship  (Benefits Employers)</vt:lpstr>
      <vt:lpstr>ACS Employer Engagement Strategy</vt:lpstr>
      <vt:lpstr>SHRM/Mercer Survey Findings (Entry-Level Applicant Job Skills)</vt:lpstr>
      <vt:lpstr>Most Important 3 Skills for Entry-Level Positions</vt:lpstr>
      <vt:lpstr>Questions and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Foster Youth Conference Presentation</dc:title>
  <dc:creator>Cole,Tara</dc:creator>
  <cp:lastModifiedBy>Pham,Ann C</cp:lastModifiedBy>
  <cp:revision>568</cp:revision>
  <cp:lastPrinted>2019-08-19T18:02:55Z</cp:lastPrinted>
  <dcterms:created xsi:type="dcterms:W3CDTF">2018-03-21T15:20:51Z</dcterms:created>
  <dcterms:modified xsi:type="dcterms:W3CDTF">2019-09-16T17:20:43Z</dcterms:modified>
</cp:coreProperties>
</file>